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84" r:id="rId2"/>
    <p:sldId id="289" r:id="rId3"/>
    <p:sldId id="301" r:id="rId4"/>
    <p:sldId id="302" r:id="rId5"/>
    <p:sldId id="306" r:id="rId6"/>
    <p:sldId id="308" r:id="rId7"/>
    <p:sldId id="292" r:id="rId8"/>
    <p:sldId id="293" r:id="rId9"/>
    <p:sldId id="310" r:id="rId10"/>
    <p:sldId id="294" r:id="rId11"/>
    <p:sldId id="311" r:id="rId12"/>
    <p:sldId id="295" r:id="rId13"/>
    <p:sldId id="296" r:id="rId14"/>
    <p:sldId id="297" r:id="rId15"/>
    <p:sldId id="298" r:id="rId16"/>
    <p:sldId id="303" r:id="rId17"/>
    <p:sldId id="304" r:id="rId18"/>
    <p:sldId id="305" r:id="rId19"/>
    <p:sldId id="300" r:id="rId20"/>
    <p:sldId id="288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">
          <p15:clr>
            <a:srgbClr val="A4A3A4"/>
          </p15:clr>
        </p15:guide>
        <p15:guide id="2" orient="horz" pos="861">
          <p15:clr>
            <a:srgbClr val="A4A3A4"/>
          </p15:clr>
        </p15:guide>
        <p15:guide id="3" orient="horz" pos="1732">
          <p15:clr>
            <a:srgbClr val="A4A3A4"/>
          </p15:clr>
        </p15:guide>
        <p15:guide id="4" orient="horz" pos="2608">
          <p15:clr>
            <a:srgbClr val="A4A3A4"/>
          </p15:clr>
        </p15:guide>
        <p15:guide id="5" orient="horz" pos="3464">
          <p15:clr>
            <a:srgbClr val="A4A3A4"/>
          </p15:clr>
        </p15:guide>
        <p15:guide id="6" orient="horz" pos="3888">
          <p15:clr>
            <a:srgbClr val="A4A3A4"/>
          </p15:clr>
        </p15:guide>
        <p15:guide id="7" pos="3839">
          <p15:clr>
            <a:srgbClr val="A4A3A4"/>
          </p15:clr>
        </p15:guide>
        <p15:guide id="8" pos="768">
          <p15:clr>
            <a:srgbClr val="A4A3A4"/>
          </p15:clr>
        </p15:guide>
        <p15:guide id="9" pos="1536">
          <p15:clr>
            <a:srgbClr val="A4A3A4"/>
          </p15:clr>
        </p15:guide>
        <p15:guide id="10" pos="2303">
          <p15:clr>
            <a:srgbClr val="A4A3A4"/>
          </p15:clr>
        </p15:guide>
        <p15:guide id="11" pos="3071">
          <p15:clr>
            <a:srgbClr val="A4A3A4"/>
          </p15:clr>
        </p15:guide>
        <p15:guide id="12" pos="4607">
          <p15:clr>
            <a:srgbClr val="A4A3A4"/>
          </p15:clr>
        </p15:guide>
        <p15:guide id="13" pos="5375">
          <p15:clr>
            <a:srgbClr val="A4A3A4"/>
          </p15:clr>
        </p15:guide>
        <p15:guide id="14" pos="6142">
          <p15:clr>
            <a:srgbClr val="A4A3A4"/>
          </p15:clr>
        </p15:guide>
        <p15:guide id="15" pos="69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FD3"/>
    <a:srgbClr val="A8ADD6"/>
    <a:srgbClr val="A9AAD5"/>
    <a:srgbClr val="B2B4CC"/>
    <a:srgbClr val="B0AED0"/>
    <a:srgbClr val="B6B6C8"/>
    <a:srgbClr val="49836D"/>
    <a:srgbClr val="4E767E"/>
    <a:srgbClr val="4F5E7D"/>
    <a:srgbClr val="5E6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4" autoAdjust="0"/>
    <p:restoredTop sz="94723"/>
  </p:normalViewPr>
  <p:slideViewPr>
    <p:cSldViewPr snapToGrid="0" snapToObjects="1" showGuides="1">
      <p:cViewPr varScale="1">
        <p:scale>
          <a:sx n="65" d="100"/>
          <a:sy n="65" d="100"/>
        </p:scale>
        <p:origin x="-840" y="-96"/>
      </p:cViewPr>
      <p:guideLst>
        <p:guide orient="horz" pos="432"/>
        <p:guide orient="horz" pos="861"/>
        <p:guide orient="horz" pos="1732"/>
        <p:guide orient="horz" pos="2608"/>
        <p:guide orient="horz" pos="3464"/>
        <p:guide orient="horz" pos="3888"/>
        <p:guide pos="3839"/>
        <p:guide pos="768"/>
        <p:guide pos="1536"/>
        <p:guide pos="2303"/>
        <p:guide pos="3071"/>
        <p:guide pos="4607"/>
        <p:guide pos="5375"/>
        <p:guide pos="6142"/>
        <p:guide pos="69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36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6590268530953476"/>
          <c:y val="2.6901732995389539E-2"/>
          <c:w val="0.70839871488271111"/>
          <c:h val="0.828729548809603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Physical Platelet Crossmatch</c:v>
                </c:pt>
                <c:pt idx="1">
                  <c:v>Compatible Inventory Selection</c:v>
                </c:pt>
                <c:pt idx="2">
                  <c:v>Compatible Donor Selection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517</c:v>
                </c:pt>
                <c:pt idx="1">
                  <c:v>873</c:v>
                </c:pt>
                <c:pt idx="2">
                  <c:v>3743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B26-EF4D-8120-436313C662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PLTVXM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Physical Platelet Crossmatch</c:v>
                </c:pt>
                <c:pt idx="1">
                  <c:v>Compatible Inventory Selection</c:v>
                </c:pt>
                <c:pt idx="2">
                  <c:v>Compatible Donor Selection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249</c:v>
                </c:pt>
                <c:pt idx="1">
                  <c:v>199</c:v>
                </c:pt>
                <c:pt idx="2">
                  <c:v>200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B26-EF4D-8120-436313C662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3326208"/>
        <c:axId val="223327744"/>
      </c:barChart>
      <c:catAx>
        <c:axId val="22332620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223327744"/>
        <c:crosses val="autoZero"/>
        <c:auto val="1"/>
        <c:lblAlgn val="ctr"/>
        <c:lblOffset val="100"/>
        <c:noMultiLvlLbl val="0"/>
      </c:catAx>
      <c:valAx>
        <c:axId val="223327744"/>
        <c:scaling>
          <c:orientation val="minMax"/>
          <c:max val="4000"/>
        </c:scaling>
        <c:delete val="0"/>
        <c:axPos val="b"/>
        <c:title>
          <c:tx>
            <c:rich>
              <a:bodyPr/>
              <a:lstStyle/>
              <a:p>
                <a:pPr>
                  <a:defRPr b="0">
                    <a:solidFill>
                      <a:schemeClr val="bg1"/>
                    </a:solidFill>
                  </a:defRPr>
                </a:pPr>
                <a:r>
                  <a:rPr lang="en-US" b="0" dirty="0">
                    <a:solidFill>
                      <a:schemeClr val="bg1"/>
                    </a:solidFill>
                  </a:rPr>
                  <a:t>Time (sec)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223326208"/>
        <c:crosses val="max"/>
        <c:crossBetween val="between"/>
      </c:valAx>
    </c:plotArea>
    <c:legend>
      <c:legendPos val="r"/>
      <c:layout>
        <c:manualLayout>
          <c:xMode val="edge"/>
          <c:yMode val="edge"/>
          <c:x val="0.6833702496775983"/>
          <c:y val="0.16272833255086586"/>
          <c:w val="0.13247449694466665"/>
          <c:h val="0.16341040798586706"/>
        </c:manualLayout>
      </c:layout>
      <c:overlay val="0"/>
      <c:txPr>
        <a:bodyPr/>
        <a:lstStyle/>
        <a:p>
          <a:pPr>
            <a:defRPr sz="2400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0585429283860333"/>
          <c:y val="2.6901732995389539E-2"/>
          <c:w val="0.66844710233054194"/>
          <c:h val="0.828729548809603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Physical Platelet Crossmatch</c:v>
                </c:pt>
                <c:pt idx="1">
                  <c:v>Compatible Inventory Selection</c:v>
                </c:pt>
                <c:pt idx="2">
                  <c:v>Compatible Donor Selection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</c:v>
                </c:pt>
                <c:pt idx="1">
                  <c:v>12</c:v>
                </c:pt>
                <c:pt idx="2">
                  <c:v>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091-3343-9986-E7EE4C0803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PLTVXM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Physical Platelet Crossmatch</c:v>
                </c:pt>
                <c:pt idx="1">
                  <c:v>Compatible Inventory Selection</c:v>
                </c:pt>
                <c:pt idx="2">
                  <c:v>Compatible Donor Selection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091-3343-9986-E7EE4C0803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2941184"/>
        <c:axId val="222942720"/>
      </c:barChart>
      <c:catAx>
        <c:axId val="22294118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222942720"/>
        <c:crossesAt val="-5"/>
        <c:auto val="1"/>
        <c:lblAlgn val="ctr"/>
        <c:lblOffset val="100"/>
        <c:noMultiLvlLbl val="0"/>
      </c:catAx>
      <c:valAx>
        <c:axId val="222942720"/>
        <c:scaling>
          <c:orientation val="minMax"/>
          <c:max val="4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222941184"/>
        <c:crosses val="max"/>
        <c:crossBetween val="between"/>
        <c:majorUnit val="10"/>
      </c:valAx>
    </c:plotArea>
    <c:legend>
      <c:legendPos val="r"/>
      <c:layout>
        <c:manualLayout>
          <c:xMode val="edge"/>
          <c:yMode val="edge"/>
          <c:x val="0.69956684588592788"/>
          <c:y val="0.15783710836988593"/>
          <c:w val="0.13247449694466665"/>
          <c:h val="0.16341040798586706"/>
        </c:manualLayout>
      </c:layout>
      <c:overlay val="0"/>
      <c:txPr>
        <a:bodyPr/>
        <a:lstStyle/>
        <a:p>
          <a:pPr>
            <a:defRPr sz="2400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0585429283860333"/>
          <c:y val="2.6901732995389539E-2"/>
          <c:w val="0.66844710233054194"/>
          <c:h val="0.828729548809603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Manual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Physical Platelet Crossmatch</c:v>
                </c:pt>
                <c:pt idx="1">
                  <c:v>Compatible Inventory Selection</c:v>
                </c:pt>
                <c:pt idx="2">
                  <c:v>Compatible Donor Selection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2A7-6F43-89C5-DE4AFE1628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PLTVXM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Physical Platelet Crossmatch</c:v>
                </c:pt>
                <c:pt idx="1">
                  <c:v>Compatible Inventory Selection</c:v>
                </c:pt>
                <c:pt idx="2">
                  <c:v>Compatible Donor Selection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2A7-6F43-89C5-DE4AFE162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3341952"/>
        <c:axId val="223413376"/>
      </c:barChart>
      <c:catAx>
        <c:axId val="2233419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223413376"/>
        <c:crossesAt val="-5"/>
        <c:auto val="1"/>
        <c:lblAlgn val="ctr"/>
        <c:lblOffset val="100"/>
        <c:noMultiLvlLbl val="0"/>
      </c:catAx>
      <c:valAx>
        <c:axId val="223413376"/>
        <c:scaling>
          <c:orientation val="minMax"/>
          <c:max val="8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>
                <a:solidFill>
                  <a:schemeClr val="bg1"/>
                </a:solidFill>
              </a:defRPr>
            </a:pPr>
            <a:endParaRPr lang="en-US"/>
          </a:p>
        </c:txPr>
        <c:crossAx val="223341952"/>
        <c:crosses val="max"/>
        <c:crossBetween val="between"/>
        <c:majorUnit val="1"/>
      </c:valAx>
    </c:plotArea>
    <c:legend>
      <c:legendPos val="r"/>
      <c:layout>
        <c:manualLayout>
          <c:xMode val="edge"/>
          <c:yMode val="edge"/>
          <c:x val="0.71684322235644282"/>
          <c:y val="0.44407887878840813"/>
          <c:w val="0.13247449694466665"/>
          <c:h val="0.16341040798586706"/>
        </c:manualLayout>
      </c:layout>
      <c:overlay val="0"/>
      <c:txPr>
        <a:bodyPr/>
        <a:lstStyle/>
        <a:p>
          <a:pPr>
            <a:defRPr sz="2400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D407B-28D6-4674-A61D-30C97D91311D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EDCA6-05C1-4083-A5DF-82E4E452D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11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CEFF7-08C3-4AC0-8C24-E1D36084664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8E97-9FE7-46EC-9E87-461C128F3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shinydashboard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DT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httr/vignettes/quickstart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promises/articles/futures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https://shiny.rstudio.com/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5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https://rstudio.com/products/connect</a:t>
            </a:r>
            <a:r>
              <a:rPr lang="en-US" dirty="0" smtClean="0"/>
              <a:t>/</a:t>
            </a:r>
          </a:p>
          <a:p>
            <a:r>
              <a:rPr lang="en-US" sz="16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 Directory Access Protocol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9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0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https://rstudio.github.io/shinydashboard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5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8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https://rstudio.github.io/DT/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3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https://cran.r-project.org/web/packages/httr/vignettes/quickstart.html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82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https://hsr-rsc-dev.mayo.edu:1919/connect/#/apps/122/access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6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https://rstudio.github.io/promises/articles/futures.html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https://www.rdocumentation.org/packages/officer/versions/0.3.6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91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F8E97-9FE7-46EC-9E87-461C128F33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1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2" cy="6857927"/>
          </a:xfrm>
          <a:prstGeom prst="rect">
            <a:avLst/>
          </a:prstGeom>
        </p:spPr>
      </p:pic>
      <p:sp>
        <p:nvSpPr>
          <p:cNvPr id="24" name="AutoShape 5"/>
          <p:cNvSpPr>
            <a:spLocks noChangeAspect="1" noChangeArrowheads="1" noTextEdit="1"/>
          </p:cNvSpPr>
          <p:nvPr userDrawn="1"/>
        </p:nvSpPr>
        <p:spPr bwMode="auto">
          <a:xfrm>
            <a:off x="322635" y="1733549"/>
            <a:ext cx="5635215" cy="150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72168" y="825440"/>
            <a:ext cx="1081342" cy="1175809"/>
            <a:chOff x="385763" y="347663"/>
            <a:chExt cx="565150" cy="614362"/>
          </a:xfrm>
          <a:solidFill>
            <a:schemeClr val="tx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8313" y="647700"/>
              <a:ext cx="396875" cy="314325"/>
            </a:xfrm>
            <a:custGeom>
              <a:avLst/>
              <a:gdLst>
                <a:gd name="T0" fmla="*/ 131 w 165"/>
                <a:gd name="T1" fmla="*/ 0 h 131"/>
                <a:gd name="T2" fmla="*/ 96 w 165"/>
                <a:gd name="T3" fmla="*/ 0 h 131"/>
                <a:gd name="T4" fmla="*/ 96 w 165"/>
                <a:gd name="T5" fmla="*/ 39 h 131"/>
                <a:gd name="T6" fmla="*/ 113 w 165"/>
                <a:gd name="T7" fmla="*/ 78 h 131"/>
                <a:gd name="T8" fmla="*/ 113 w 165"/>
                <a:gd name="T9" fmla="*/ 73 h 131"/>
                <a:gd name="T10" fmla="*/ 104 w 165"/>
                <a:gd name="T11" fmla="*/ 44 h 131"/>
                <a:gd name="T12" fmla="*/ 104 w 165"/>
                <a:gd name="T13" fmla="*/ 34 h 131"/>
                <a:gd name="T14" fmla="*/ 117 w 165"/>
                <a:gd name="T15" fmla="*/ 34 h 131"/>
                <a:gd name="T16" fmla="*/ 117 w 165"/>
                <a:gd name="T17" fmla="*/ 78 h 131"/>
                <a:gd name="T18" fmla="*/ 83 w 165"/>
                <a:gd name="T19" fmla="*/ 129 h 131"/>
                <a:gd name="T20" fmla="*/ 49 w 165"/>
                <a:gd name="T21" fmla="*/ 81 h 131"/>
                <a:gd name="T22" fmla="*/ 70 w 165"/>
                <a:gd name="T23" fmla="*/ 39 h 131"/>
                <a:gd name="T24" fmla="*/ 70 w 165"/>
                <a:gd name="T25" fmla="*/ 34 h 131"/>
                <a:gd name="T26" fmla="*/ 83 w 165"/>
                <a:gd name="T27" fmla="*/ 34 h 131"/>
                <a:gd name="T28" fmla="*/ 92 w 165"/>
                <a:gd name="T29" fmla="*/ 34 h 131"/>
                <a:gd name="T30" fmla="*/ 92 w 165"/>
                <a:gd name="T31" fmla="*/ 26 h 131"/>
                <a:gd name="T32" fmla="*/ 83 w 165"/>
                <a:gd name="T33" fmla="*/ 26 h 131"/>
                <a:gd name="T34" fmla="*/ 70 w 165"/>
                <a:gd name="T35" fmla="*/ 26 h 131"/>
                <a:gd name="T36" fmla="*/ 70 w 165"/>
                <a:gd name="T37" fmla="*/ 26 h 131"/>
                <a:gd name="T38" fmla="*/ 62 w 165"/>
                <a:gd name="T39" fmla="*/ 26 h 131"/>
                <a:gd name="T40" fmla="*/ 62 w 165"/>
                <a:gd name="T41" fmla="*/ 26 h 131"/>
                <a:gd name="T42" fmla="*/ 41 w 165"/>
                <a:gd name="T43" fmla="*/ 26 h 131"/>
                <a:gd name="T44" fmla="*/ 41 w 165"/>
                <a:gd name="T45" fmla="*/ 73 h 131"/>
                <a:gd name="T46" fmla="*/ 41 w 165"/>
                <a:gd name="T47" fmla="*/ 77 h 131"/>
                <a:gd name="T48" fmla="*/ 41 w 165"/>
                <a:gd name="T49" fmla="*/ 77 h 131"/>
                <a:gd name="T50" fmla="*/ 49 w 165"/>
                <a:gd name="T51" fmla="*/ 71 h 131"/>
                <a:gd name="T52" fmla="*/ 49 w 165"/>
                <a:gd name="T53" fmla="*/ 71 h 131"/>
                <a:gd name="T54" fmla="*/ 49 w 165"/>
                <a:gd name="T55" fmla="*/ 34 h 131"/>
                <a:gd name="T56" fmla="*/ 62 w 165"/>
                <a:gd name="T57" fmla="*/ 34 h 131"/>
                <a:gd name="T58" fmla="*/ 62 w 165"/>
                <a:gd name="T59" fmla="*/ 34 h 131"/>
                <a:gd name="T60" fmla="*/ 62 w 165"/>
                <a:gd name="T61" fmla="*/ 44 h 131"/>
                <a:gd name="T62" fmla="*/ 35 w 165"/>
                <a:gd name="T63" fmla="*/ 85 h 131"/>
                <a:gd name="T64" fmla="*/ 8 w 165"/>
                <a:gd name="T65" fmla="*/ 44 h 131"/>
                <a:gd name="T66" fmla="*/ 8 w 165"/>
                <a:gd name="T67" fmla="*/ 8 h 131"/>
                <a:gd name="T68" fmla="*/ 35 w 165"/>
                <a:gd name="T69" fmla="*/ 8 h 131"/>
                <a:gd name="T70" fmla="*/ 62 w 165"/>
                <a:gd name="T71" fmla="*/ 8 h 131"/>
                <a:gd name="T72" fmla="*/ 62 w 165"/>
                <a:gd name="T73" fmla="*/ 22 h 131"/>
                <a:gd name="T74" fmla="*/ 70 w 165"/>
                <a:gd name="T75" fmla="*/ 22 h 131"/>
                <a:gd name="T76" fmla="*/ 70 w 165"/>
                <a:gd name="T77" fmla="*/ 0 h 131"/>
                <a:gd name="T78" fmla="*/ 35 w 165"/>
                <a:gd name="T79" fmla="*/ 0 h 131"/>
                <a:gd name="T80" fmla="*/ 0 w 165"/>
                <a:gd name="T81" fmla="*/ 0 h 131"/>
                <a:gd name="T82" fmla="*/ 0 w 165"/>
                <a:gd name="T83" fmla="*/ 39 h 131"/>
                <a:gd name="T84" fmla="*/ 35 w 165"/>
                <a:gd name="T85" fmla="*/ 88 h 131"/>
                <a:gd name="T86" fmla="*/ 42 w 165"/>
                <a:gd name="T87" fmla="*/ 85 h 131"/>
                <a:gd name="T88" fmla="*/ 83 w 165"/>
                <a:gd name="T89" fmla="*/ 131 h 131"/>
                <a:gd name="T90" fmla="*/ 124 w 165"/>
                <a:gd name="T91" fmla="*/ 85 h 131"/>
                <a:gd name="T92" fmla="*/ 131 w 165"/>
                <a:gd name="T93" fmla="*/ 88 h 131"/>
                <a:gd name="T94" fmla="*/ 165 w 165"/>
                <a:gd name="T95" fmla="*/ 39 h 131"/>
                <a:gd name="T96" fmla="*/ 165 w 165"/>
                <a:gd name="T97" fmla="*/ 0 h 131"/>
                <a:gd name="T98" fmla="*/ 131 w 165"/>
                <a:gd name="T99" fmla="*/ 0 h 131"/>
                <a:gd name="T100" fmla="*/ 157 w 165"/>
                <a:gd name="T101" fmla="*/ 44 h 131"/>
                <a:gd name="T102" fmla="*/ 131 w 165"/>
                <a:gd name="T103" fmla="*/ 85 h 131"/>
                <a:gd name="T104" fmla="*/ 124 w 165"/>
                <a:gd name="T105" fmla="*/ 82 h 131"/>
                <a:gd name="T106" fmla="*/ 125 w 165"/>
                <a:gd name="T107" fmla="*/ 73 h 131"/>
                <a:gd name="T108" fmla="*/ 125 w 165"/>
                <a:gd name="T109" fmla="*/ 26 h 131"/>
                <a:gd name="T110" fmla="*/ 104 w 165"/>
                <a:gd name="T111" fmla="*/ 26 h 131"/>
                <a:gd name="T112" fmla="*/ 104 w 165"/>
                <a:gd name="T113" fmla="*/ 8 h 131"/>
                <a:gd name="T114" fmla="*/ 131 w 165"/>
                <a:gd name="T115" fmla="*/ 8 h 131"/>
                <a:gd name="T116" fmla="*/ 157 w 165"/>
                <a:gd name="T117" fmla="*/ 8 h 131"/>
                <a:gd name="T118" fmla="*/ 157 w 165"/>
                <a:gd name="T119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31">
                  <a:moveTo>
                    <a:pt x="13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57"/>
                    <a:pt x="102" y="70"/>
                    <a:pt x="113" y="78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05" y="64"/>
                    <a:pt x="104" y="53"/>
                    <a:pt x="104" y="4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17" y="95"/>
                    <a:pt x="112" y="116"/>
                    <a:pt x="83" y="129"/>
                  </a:cubicBezTo>
                  <a:cubicBezTo>
                    <a:pt x="55" y="116"/>
                    <a:pt x="50" y="97"/>
                    <a:pt x="49" y="81"/>
                  </a:cubicBezTo>
                  <a:cubicBezTo>
                    <a:pt x="62" y="72"/>
                    <a:pt x="70" y="59"/>
                    <a:pt x="70" y="39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4"/>
                    <a:pt x="41" y="76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5" y="75"/>
                    <a:pt x="47" y="73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58"/>
                    <a:pt x="60" y="74"/>
                    <a:pt x="35" y="85"/>
                  </a:cubicBezTo>
                  <a:cubicBezTo>
                    <a:pt x="11" y="74"/>
                    <a:pt x="8" y="58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65"/>
                    <a:pt x="14" y="80"/>
                    <a:pt x="35" y="88"/>
                  </a:cubicBezTo>
                  <a:cubicBezTo>
                    <a:pt x="38" y="87"/>
                    <a:pt x="40" y="86"/>
                    <a:pt x="42" y="85"/>
                  </a:cubicBezTo>
                  <a:cubicBezTo>
                    <a:pt x="46" y="109"/>
                    <a:pt x="61" y="123"/>
                    <a:pt x="83" y="131"/>
                  </a:cubicBezTo>
                  <a:cubicBezTo>
                    <a:pt x="105" y="123"/>
                    <a:pt x="120" y="109"/>
                    <a:pt x="124" y="85"/>
                  </a:cubicBezTo>
                  <a:cubicBezTo>
                    <a:pt x="126" y="86"/>
                    <a:pt x="128" y="87"/>
                    <a:pt x="131" y="88"/>
                  </a:cubicBezTo>
                  <a:cubicBezTo>
                    <a:pt x="152" y="80"/>
                    <a:pt x="165" y="65"/>
                    <a:pt x="165" y="39"/>
                  </a:cubicBezTo>
                  <a:cubicBezTo>
                    <a:pt x="165" y="0"/>
                    <a:pt x="165" y="0"/>
                    <a:pt x="165" y="0"/>
                  </a:cubicBezTo>
                  <a:lnTo>
                    <a:pt x="131" y="0"/>
                  </a:lnTo>
                  <a:close/>
                  <a:moveTo>
                    <a:pt x="157" y="44"/>
                  </a:moveTo>
                  <a:cubicBezTo>
                    <a:pt x="157" y="58"/>
                    <a:pt x="155" y="74"/>
                    <a:pt x="131" y="85"/>
                  </a:cubicBezTo>
                  <a:cubicBezTo>
                    <a:pt x="128" y="84"/>
                    <a:pt x="126" y="83"/>
                    <a:pt x="124" y="82"/>
                  </a:cubicBezTo>
                  <a:cubicBezTo>
                    <a:pt x="125" y="79"/>
                    <a:pt x="125" y="76"/>
                    <a:pt x="125" y="7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57" y="8"/>
                    <a:pt x="157" y="8"/>
                    <a:pt x="157" y="8"/>
                  </a:cubicBezTo>
                  <a:lnTo>
                    <a:pt x="15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500063" y="488950"/>
              <a:ext cx="87313" cy="106362"/>
            </a:xfrm>
            <a:custGeom>
              <a:avLst/>
              <a:gdLst>
                <a:gd name="T0" fmla="*/ 3 w 36"/>
                <a:gd name="T1" fmla="*/ 44 h 44"/>
                <a:gd name="T2" fmla="*/ 3 w 36"/>
                <a:gd name="T3" fmla="*/ 43 h 44"/>
                <a:gd name="T4" fmla="*/ 6 w 36"/>
                <a:gd name="T5" fmla="*/ 41 h 44"/>
                <a:gd name="T6" fmla="*/ 6 w 36"/>
                <a:gd name="T7" fmla="*/ 41 h 44"/>
                <a:gd name="T8" fmla="*/ 7 w 36"/>
                <a:gd name="T9" fmla="*/ 37 h 44"/>
                <a:gd name="T10" fmla="*/ 7 w 36"/>
                <a:gd name="T11" fmla="*/ 32 h 44"/>
                <a:gd name="T12" fmla="*/ 7 w 36"/>
                <a:gd name="T13" fmla="*/ 15 h 44"/>
                <a:gd name="T14" fmla="*/ 7 w 36"/>
                <a:gd name="T15" fmla="*/ 7 h 44"/>
                <a:gd name="T16" fmla="*/ 6 w 36"/>
                <a:gd name="T17" fmla="*/ 3 h 44"/>
                <a:gd name="T18" fmla="*/ 5 w 36"/>
                <a:gd name="T19" fmla="*/ 3 h 44"/>
                <a:gd name="T20" fmla="*/ 0 w 36"/>
                <a:gd name="T21" fmla="*/ 2 h 44"/>
                <a:gd name="T22" fmla="*/ 0 w 36"/>
                <a:gd name="T23" fmla="*/ 0 h 44"/>
                <a:gd name="T24" fmla="*/ 10 w 36"/>
                <a:gd name="T25" fmla="*/ 0 h 44"/>
                <a:gd name="T26" fmla="*/ 19 w 36"/>
                <a:gd name="T27" fmla="*/ 0 h 44"/>
                <a:gd name="T28" fmla="*/ 19 w 36"/>
                <a:gd name="T29" fmla="*/ 2 h 44"/>
                <a:gd name="T30" fmla="*/ 15 w 36"/>
                <a:gd name="T31" fmla="*/ 3 h 44"/>
                <a:gd name="T32" fmla="*/ 14 w 36"/>
                <a:gd name="T33" fmla="*/ 3 h 44"/>
                <a:gd name="T34" fmla="*/ 13 w 36"/>
                <a:gd name="T35" fmla="*/ 6 h 44"/>
                <a:gd name="T36" fmla="*/ 13 w 36"/>
                <a:gd name="T37" fmla="*/ 15 h 44"/>
                <a:gd name="T38" fmla="*/ 13 w 36"/>
                <a:gd name="T39" fmla="*/ 36 h 44"/>
                <a:gd name="T40" fmla="*/ 13 w 36"/>
                <a:gd name="T41" fmla="*/ 41 h 44"/>
                <a:gd name="T42" fmla="*/ 18 w 36"/>
                <a:gd name="T43" fmla="*/ 42 h 44"/>
                <a:gd name="T44" fmla="*/ 31 w 36"/>
                <a:gd name="T45" fmla="*/ 41 h 44"/>
                <a:gd name="T46" fmla="*/ 32 w 36"/>
                <a:gd name="T47" fmla="*/ 38 h 44"/>
                <a:gd name="T48" fmla="*/ 33 w 36"/>
                <a:gd name="T49" fmla="*/ 33 h 44"/>
                <a:gd name="T50" fmla="*/ 36 w 36"/>
                <a:gd name="T51" fmla="*/ 33 h 44"/>
                <a:gd name="T52" fmla="*/ 34 w 36"/>
                <a:gd name="T53" fmla="*/ 44 h 44"/>
                <a:gd name="T54" fmla="*/ 32 w 36"/>
                <a:gd name="T55" fmla="*/ 44 h 44"/>
                <a:gd name="T56" fmla="*/ 27 w 36"/>
                <a:gd name="T57" fmla="*/ 44 h 44"/>
                <a:gd name="T58" fmla="*/ 10 w 36"/>
                <a:gd name="T59" fmla="*/ 44 h 44"/>
                <a:gd name="T60" fmla="*/ 3 w 36"/>
                <a:gd name="T6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4">
                  <a:moveTo>
                    <a:pt x="3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7" y="39"/>
                    <a:pt x="7" y="37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7" y="10"/>
                    <a:pt x="7" y="7"/>
                  </a:cubicBezTo>
                  <a:cubicBezTo>
                    <a:pt x="7" y="5"/>
                    <a:pt x="6" y="4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9" y="0"/>
                    <a:pt x="10" y="0"/>
                  </a:cubicBezTo>
                  <a:cubicBezTo>
                    <a:pt x="11" y="0"/>
                    <a:pt x="15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2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7"/>
                    <a:pt x="13" y="10"/>
                    <a:pt x="13" y="1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8"/>
                    <a:pt x="13" y="40"/>
                    <a:pt x="13" y="41"/>
                  </a:cubicBezTo>
                  <a:cubicBezTo>
                    <a:pt x="16" y="42"/>
                    <a:pt x="16" y="42"/>
                    <a:pt x="18" y="42"/>
                  </a:cubicBezTo>
                  <a:cubicBezTo>
                    <a:pt x="24" y="42"/>
                    <a:pt x="29" y="41"/>
                    <a:pt x="31" y="41"/>
                  </a:cubicBezTo>
                  <a:cubicBezTo>
                    <a:pt x="32" y="40"/>
                    <a:pt x="32" y="39"/>
                    <a:pt x="32" y="38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6"/>
                    <a:pt x="35" y="40"/>
                    <a:pt x="34" y="44"/>
                  </a:cubicBezTo>
                  <a:cubicBezTo>
                    <a:pt x="33" y="44"/>
                    <a:pt x="33" y="44"/>
                    <a:pt x="32" y="44"/>
                  </a:cubicBezTo>
                  <a:cubicBezTo>
                    <a:pt x="31" y="44"/>
                    <a:pt x="29" y="44"/>
                    <a:pt x="27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7" y="44"/>
                    <a:pt x="5" y="44"/>
                    <a:pt x="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"/>
            <p:cNvSpPr>
              <a:spLocks noEditPoints="1"/>
            </p:cNvSpPr>
            <p:nvPr/>
          </p:nvSpPr>
          <p:spPr bwMode="auto">
            <a:xfrm>
              <a:off x="596900" y="488950"/>
              <a:ext cx="44450" cy="106362"/>
            </a:xfrm>
            <a:custGeom>
              <a:avLst/>
              <a:gdLst>
                <a:gd name="T0" fmla="*/ 19 w 19"/>
                <a:gd name="T1" fmla="*/ 42 h 44"/>
                <a:gd name="T2" fmla="*/ 19 w 19"/>
                <a:gd name="T3" fmla="*/ 44 h 44"/>
                <a:gd name="T4" fmla="*/ 10 w 19"/>
                <a:gd name="T5" fmla="*/ 44 h 44"/>
                <a:gd name="T6" fmla="*/ 0 w 19"/>
                <a:gd name="T7" fmla="*/ 44 h 44"/>
                <a:gd name="T8" fmla="*/ 0 w 19"/>
                <a:gd name="T9" fmla="*/ 42 h 44"/>
                <a:gd name="T10" fmla="*/ 4 w 19"/>
                <a:gd name="T11" fmla="*/ 42 h 44"/>
                <a:gd name="T12" fmla="*/ 5 w 19"/>
                <a:gd name="T13" fmla="*/ 41 h 44"/>
                <a:gd name="T14" fmla="*/ 6 w 19"/>
                <a:gd name="T15" fmla="*/ 38 h 44"/>
                <a:gd name="T16" fmla="*/ 6 w 19"/>
                <a:gd name="T17" fmla="*/ 30 h 44"/>
                <a:gd name="T18" fmla="*/ 6 w 19"/>
                <a:gd name="T19" fmla="*/ 15 h 44"/>
                <a:gd name="T20" fmla="*/ 6 w 19"/>
                <a:gd name="T21" fmla="*/ 7 h 44"/>
                <a:gd name="T22" fmla="*/ 5 w 19"/>
                <a:gd name="T23" fmla="*/ 3 h 44"/>
                <a:gd name="T24" fmla="*/ 4 w 19"/>
                <a:gd name="T25" fmla="*/ 3 h 44"/>
                <a:gd name="T26" fmla="*/ 0 w 19"/>
                <a:gd name="T27" fmla="*/ 2 h 44"/>
                <a:gd name="T28" fmla="*/ 0 w 19"/>
                <a:gd name="T29" fmla="*/ 0 h 44"/>
                <a:gd name="T30" fmla="*/ 9 w 19"/>
                <a:gd name="T31" fmla="*/ 0 h 44"/>
                <a:gd name="T32" fmla="*/ 19 w 19"/>
                <a:gd name="T33" fmla="*/ 0 h 44"/>
                <a:gd name="T34" fmla="*/ 19 w 19"/>
                <a:gd name="T35" fmla="*/ 2 h 44"/>
                <a:gd name="T36" fmla="*/ 14 w 19"/>
                <a:gd name="T37" fmla="*/ 3 h 44"/>
                <a:gd name="T38" fmla="*/ 13 w 19"/>
                <a:gd name="T39" fmla="*/ 3 h 44"/>
                <a:gd name="T40" fmla="*/ 12 w 19"/>
                <a:gd name="T41" fmla="*/ 6 h 44"/>
                <a:gd name="T42" fmla="*/ 12 w 19"/>
                <a:gd name="T43" fmla="*/ 15 h 44"/>
                <a:gd name="T44" fmla="*/ 12 w 19"/>
                <a:gd name="T45" fmla="*/ 30 h 44"/>
                <a:gd name="T46" fmla="*/ 12 w 19"/>
                <a:gd name="T47" fmla="*/ 38 h 44"/>
                <a:gd name="T48" fmla="*/ 13 w 19"/>
                <a:gd name="T49" fmla="*/ 41 h 44"/>
                <a:gd name="T50" fmla="*/ 14 w 19"/>
                <a:gd name="T51" fmla="*/ 42 h 44"/>
                <a:gd name="T52" fmla="*/ 19 w 19"/>
                <a:gd name="T53" fmla="*/ 42 h 44"/>
                <a:gd name="T54" fmla="*/ 12 w 19"/>
                <a:gd name="T55" fmla="*/ 6 h 44"/>
                <a:gd name="T56" fmla="*/ 12 w 19"/>
                <a:gd name="T57" fmla="*/ 15 h 44"/>
                <a:gd name="T58" fmla="*/ 12 w 19"/>
                <a:gd name="T59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44">
                  <a:moveTo>
                    <a:pt x="19" y="42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4" y="44"/>
                    <a:pt x="11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38"/>
                    <a:pt x="6" y="35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2"/>
                    <a:pt x="6" y="10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0"/>
                    <a:pt x="9" y="0"/>
                  </a:cubicBezTo>
                  <a:cubicBezTo>
                    <a:pt x="11" y="0"/>
                    <a:pt x="14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2"/>
                    <a:pt x="15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2" y="35"/>
                    <a:pt x="12" y="38"/>
                  </a:cubicBezTo>
                  <a:cubicBezTo>
                    <a:pt x="12" y="40"/>
                    <a:pt x="13" y="41"/>
                    <a:pt x="13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5" y="42"/>
                    <a:pt x="16" y="42"/>
                    <a:pt x="19" y="42"/>
                  </a:cubicBezTo>
                  <a:close/>
                  <a:moveTo>
                    <a:pt x="12" y="6"/>
                  </a:move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658813" y="488950"/>
              <a:ext cx="122238" cy="111125"/>
            </a:xfrm>
            <a:custGeom>
              <a:avLst/>
              <a:gdLst>
                <a:gd name="T0" fmla="*/ 0 w 51"/>
                <a:gd name="T1" fmla="*/ 44 h 46"/>
                <a:gd name="T2" fmla="*/ 0 w 51"/>
                <a:gd name="T3" fmla="*/ 42 h 46"/>
                <a:gd name="T4" fmla="*/ 4 w 51"/>
                <a:gd name="T5" fmla="*/ 42 h 46"/>
                <a:gd name="T6" fmla="*/ 5 w 51"/>
                <a:gd name="T7" fmla="*/ 41 h 46"/>
                <a:gd name="T8" fmla="*/ 5 w 51"/>
                <a:gd name="T9" fmla="*/ 38 h 46"/>
                <a:gd name="T10" fmla="*/ 6 w 51"/>
                <a:gd name="T11" fmla="*/ 31 h 46"/>
                <a:gd name="T12" fmla="*/ 6 w 51"/>
                <a:gd name="T13" fmla="*/ 6 h 46"/>
                <a:gd name="T14" fmla="*/ 5 w 51"/>
                <a:gd name="T15" fmla="*/ 4 h 46"/>
                <a:gd name="T16" fmla="*/ 4 w 51"/>
                <a:gd name="T17" fmla="*/ 3 h 46"/>
                <a:gd name="T18" fmla="*/ 3 w 51"/>
                <a:gd name="T19" fmla="*/ 2 h 46"/>
                <a:gd name="T20" fmla="*/ 0 w 51"/>
                <a:gd name="T21" fmla="*/ 2 h 46"/>
                <a:gd name="T22" fmla="*/ 0 w 51"/>
                <a:gd name="T23" fmla="*/ 0 h 46"/>
                <a:gd name="T24" fmla="*/ 7 w 51"/>
                <a:gd name="T25" fmla="*/ 0 h 46"/>
                <a:gd name="T26" fmla="*/ 11 w 51"/>
                <a:gd name="T27" fmla="*/ 0 h 46"/>
                <a:gd name="T28" fmla="*/ 15 w 51"/>
                <a:gd name="T29" fmla="*/ 5 h 46"/>
                <a:gd name="T30" fmla="*/ 22 w 51"/>
                <a:gd name="T31" fmla="*/ 13 h 46"/>
                <a:gd name="T32" fmla="*/ 32 w 51"/>
                <a:gd name="T33" fmla="*/ 25 h 46"/>
                <a:gd name="T34" fmla="*/ 39 w 51"/>
                <a:gd name="T35" fmla="*/ 33 h 46"/>
                <a:gd name="T36" fmla="*/ 42 w 51"/>
                <a:gd name="T37" fmla="*/ 36 h 46"/>
                <a:gd name="T38" fmla="*/ 42 w 51"/>
                <a:gd name="T39" fmla="*/ 14 h 46"/>
                <a:gd name="T40" fmla="*/ 42 w 51"/>
                <a:gd name="T41" fmla="*/ 7 h 46"/>
                <a:gd name="T42" fmla="*/ 42 w 51"/>
                <a:gd name="T43" fmla="*/ 3 h 46"/>
                <a:gd name="T44" fmla="*/ 41 w 51"/>
                <a:gd name="T45" fmla="*/ 3 h 46"/>
                <a:gd name="T46" fmla="*/ 36 w 51"/>
                <a:gd name="T47" fmla="*/ 2 h 46"/>
                <a:gd name="T48" fmla="*/ 36 w 51"/>
                <a:gd name="T49" fmla="*/ 0 h 46"/>
                <a:gd name="T50" fmla="*/ 44 w 51"/>
                <a:gd name="T51" fmla="*/ 0 h 46"/>
                <a:gd name="T52" fmla="*/ 51 w 51"/>
                <a:gd name="T53" fmla="*/ 0 h 46"/>
                <a:gd name="T54" fmla="*/ 51 w 51"/>
                <a:gd name="T55" fmla="*/ 2 h 46"/>
                <a:gd name="T56" fmla="*/ 46 w 51"/>
                <a:gd name="T57" fmla="*/ 3 h 46"/>
                <a:gd name="T58" fmla="*/ 46 w 51"/>
                <a:gd name="T59" fmla="*/ 3 h 46"/>
                <a:gd name="T60" fmla="*/ 45 w 51"/>
                <a:gd name="T61" fmla="*/ 7 h 46"/>
                <a:gd name="T62" fmla="*/ 45 w 51"/>
                <a:gd name="T63" fmla="*/ 14 h 46"/>
                <a:gd name="T64" fmla="*/ 45 w 51"/>
                <a:gd name="T65" fmla="*/ 29 h 46"/>
                <a:gd name="T66" fmla="*/ 45 w 51"/>
                <a:gd name="T67" fmla="*/ 46 h 46"/>
                <a:gd name="T68" fmla="*/ 42 w 51"/>
                <a:gd name="T69" fmla="*/ 46 h 46"/>
                <a:gd name="T70" fmla="*/ 41 w 51"/>
                <a:gd name="T71" fmla="*/ 45 h 46"/>
                <a:gd name="T72" fmla="*/ 41 w 51"/>
                <a:gd name="T73" fmla="*/ 44 h 46"/>
                <a:gd name="T74" fmla="*/ 40 w 51"/>
                <a:gd name="T75" fmla="*/ 43 h 46"/>
                <a:gd name="T76" fmla="*/ 36 w 51"/>
                <a:gd name="T77" fmla="*/ 39 h 46"/>
                <a:gd name="T78" fmla="*/ 31 w 51"/>
                <a:gd name="T79" fmla="*/ 33 h 46"/>
                <a:gd name="T80" fmla="*/ 8 w 51"/>
                <a:gd name="T81" fmla="*/ 7 h 46"/>
                <a:gd name="T82" fmla="*/ 8 w 51"/>
                <a:gd name="T83" fmla="*/ 31 h 46"/>
                <a:gd name="T84" fmla="*/ 9 w 51"/>
                <a:gd name="T85" fmla="*/ 38 h 46"/>
                <a:gd name="T86" fmla="*/ 9 w 51"/>
                <a:gd name="T87" fmla="*/ 41 h 46"/>
                <a:gd name="T88" fmla="*/ 10 w 51"/>
                <a:gd name="T89" fmla="*/ 42 h 46"/>
                <a:gd name="T90" fmla="*/ 14 w 51"/>
                <a:gd name="T91" fmla="*/ 42 h 46"/>
                <a:gd name="T92" fmla="*/ 14 w 51"/>
                <a:gd name="T93" fmla="*/ 44 h 46"/>
                <a:gd name="T94" fmla="*/ 8 w 51"/>
                <a:gd name="T95" fmla="*/ 44 h 46"/>
                <a:gd name="T96" fmla="*/ 0 w 51"/>
                <a:gd name="T97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46">
                  <a:moveTo>
                    <a:pt x="0" y="44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5" y="41"/>
                    <a:pt x="5" y="40"/>
                    <a:pt x="5" y="38"/>
                  </a:cubicBezTo>
                  <a:cubicBezTo>
                    <a:pt x="6" y="35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7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3"/>
                    <a:pt x="15" y="4"/>
                    <a:pt x="15" y="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5" y="28"/>
                    <a:pt x="37" y="31"/>
                    <a:pt x="39" y="33"/>
                  </a:cubicBezTo>
                  <a:cubicBezTo>
                    <a:pt x="40" y="34"/>
                    <a:pt x="41" y="35"/>
                    <a:pt x="42" y="3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2"/>
                    <a:pt x="42" y="9"/>
                    <a:pt x="42" y="7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9" y="2"/>
                    <a:pt x="36" y="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7" y="0"/>
                    <a:pt x="49" y="0"/>
                    <a:pt x="51" y="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4"/>
                    <a:pt x="45" y="5"/>
                    <a:pt x="45" y="7"/>
                  </a:cubicBezTo>
                  <a:cubicBezTo>
                    <a:pt x="45" y="9"/>
                    <a:pt x="45" y="12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2"/>
                    <a:pt x="45" y="37"/>
                    <a:pt x="45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4"/>
                    <a:pt x="41" y="44"/>
                  </a:cubicBezTo>
                  <a:cubicBezTo>
                    <a:pt x="41" y="44"/>
                    <a:pt x="40" y="44"/>
                    <a:pt x="40" y="43"/>
                  </a:cubicBezTo>
                  <a:cubicBezTo>
                    <a:pt x="38" y="41"/>
                    <a:pt x="36" y="40"/>
                    <a:pt x="36" y="39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8"/>
                  </a:cubicBezTo>
                  <a:cubicBezTo>
                    <a:pt x="9" y="40"/>
                    <a:pt x="9" y="41"/>
                    <a:pt x="9" y="41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1" y="42"/>
                    <a:pt x="12" y="42"/>
                    <a:pt x="14" y="42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0" y="44"/>
                    <a:pt x="8" y="44"/>
                  </a:cubicBezTo>
                  <a:cubicBezTo>
                    <a:pt x="5" y="44"/>
                    <a:pt x="3" y="44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795338" y="488950"/>
              <a:ext cx="46038" cy="106362"/>
            </a:xfrm>
            <a:custGeom>
              <a:avLst/>
              <a:gdLst>
                <a:gd name="T0" fmla="*/ 19 w 19"/>
                <a:gd name="T1" fmla="*/ 42 h 44"/>
                <a:gd name="T2" fmla="*/ 19 w 19"/>
                <a:gd name="T3" fmla="*/ 44 h 44"/>
                <a:gd name="T4" fmla="*/ 10 w 19"/>
                <a:gd name="T5" fmla="*/ 44 h 44"/>
                <a:gd name="T6" fmla="*/ 0 w 19"/>
                <a:gd name="T7" fmla="*/ 44 h 44"/>
                <a:gd name="T8" fmla="*/ 0 w 19"/>
                <a:gd name="T9" fmla="*/ 42 h 44"/>
                <a:gd name="T10" fmla="*/ 4 w 19"/>
                <a:gd name="T11" fmla="*/ 42 h 44"/>
                <a:gd name="T12" fmla="*/ 5 w 19"/>
                <a:gd name="T13" fmla="*/ 41 h 44"/>
                <a:gd name="T14" fmla="*/ 6 w 19"/>
                <a:gd name="T15" fmla="*/ 38 h 44"/>
                <a:gd name="T16" fmla="*/ 6 w 19"/>
                <a:gd name="T17" fmla="*/ 30 h 44"/>
                <a:gd name="T18" fmla="*/ 6 w 19"/>
                <a:gd name="T19" fmla="*/ 15 h 44"/>
                <a:gd name="T20" fmla="*/ 6 w 19"/>
                <a:gd name="T21" fmla="*/ 7 h 44"/>
                <a:gd name="T22" fmla="*/ 5 w 19"/>
                <a:gd name="T23" fmla="*/ 3 h 44"/>
                <a:gd name="T24" fmla="*/ 4 w 19"/>
                <a:gd name="T25" fmla="*/ 3 h 44"/>
                <a:gd name="T26" fmla="*/ 0 w 19"/>
                <a:gd name="T27" fmla="*/ 2 h 44"/>
                <a:gd name="T28" fmla="*/ 0 w 19"/>
                <a:gd name="T29" fmla="*/ 0 h 44"/>
                <a:gd name="T30" fmla="*/ 9 w 19"/>
                <a:gd name="T31" fmla="*/ 0 h 44"/>
                <a:gd name="T32" fmla="*/ 19 w 19"/>
                <a:gd name="T33" fmla="*/ 0 h 44"/>
                <a:gd name="T34" fmla="*/ 19 w 19"/>
                <a:gd name="T35" fmla="*/ 2 h 44"/>
                <a:gd name="T36" fmla="*/ 14 w 19"/>
                <a:gd name="T37" fmla="*/ 3 h 44"/>
                <a:gd name="T38" fmla="*/ 13 w 19"/>
                <a:gd name="T39" fmla="*/ 3 h 44"/>
                <a:gd name="T40" fmla="*/ 12 w 19"/>
                <a:gd name="T41" fmla="*/ 6 h 44"/>
                <a:gd name="T42" fmla="*/ 12 w 19"/>
                <a:gd name="T43" fmla="*/ 15 h 44"/>
                <a:gd name="T44" fmla="*/ 12 w 19"/>
                <a:gd name="T45" fmla="*/ 30 h 44"/>
                <a:gd name="T46" fmla="*/ 12 w 19"/>
                <a:gd name="T47" fmla="*/ 38 h 44"/>
                <a:gd name="T48" fmla="*/ 13 w 19"/>
                <a:gd name="T49" fmla="*/ 41 h 44"/>
                <a:gd name="T50" fmla="*/ 14 w 19"/>
                <a:gd name="T51" fmla="*/ 42 h 44"/>
                <a:gd name="T52" fmla="*/ 19 w 19"/>
                <a:gd name="T5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44">
                  <a:moveTo>
                    <a:pt x="19" y="42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4" y="44"/>
                    <a:pt x="11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38"/>
                    <a:pt x="6" y="35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2"/>
                    <a:pt x="6" y="10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0"/>
                    <a:pt x="9" y="0"/>
                  </a:cubicBezTo>
                  <a:cubicBezTo>
                    <a:pt x="11" y="0"/>
                    <a:pt x="14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2"/>
                    <a:pt x="14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2" y="35"/>
                    <a:pt x="12" y="38"/>
                  </a:cubicBezTo>
                  <a:cubicBezTo>
                    <a:pt x="12" y="40"/>
                    <a:pt x="12" y="41"/>
                    <a:pt x="13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4" y="42"/>
                    <a:pt x="16" y="42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847725" y="488950"/>
              <a:ext cx="103188" cy="107950"/>
            </a:xfrm>
            <a:custGeom>
              <a:avLst/>
              <a:gdLst>
                <a:gd name="T0" fmla="*/ 43 w 43"/>
                <a:gd name="T1" fmla="*/ 39 h 45"/>
                <a:gd name="T2" fmla="*/ 42 w 43"/>
                <a:gd name="T3" fmla="*/ 42 h 45"/>
                <a:gd name="T4" fmla="*/ 34 w 43"/>
                <a:gd name="T5" fmla="*/ 44 h 45"/>
                <a:gd name="T6" fmla="*/ 26 w 43"/>
                <a:gd name="T7" fmla="*/ 45 h 45"/>
                <a:gd name="T8" fmla="*/ 17 w 43"/>
                <a:gd name="T9" fmla="*/ 44 h 45"/>
                <a:gd name="T10" fmla="*/ 9 w 43"/>
                <a:gd name="T11" fmla="*/ 41 h 45"/>
                <a:gd name="T12" fmla="*/ 4 w 43"/>
                <a:gd name="T13" fmla="*/ 36 h 45"/>
                <a:gd name="T14" fmla="*/ 1 w 43"/>
                <a:gd name="T15" fmla="*/ 30 h 45"/>
                <a:gd name="T16" fmla="*/ 0 w 43"/>
                <a:gd name="T17" fmla="*/ 22 h 45"/>
                <a:gd name="T18" fmla="*/ 7 w 43"/>
                <a:gd name="T19" fmla="*/ 6 h 45"/>
                <a:gd name="T20" fmla="*/ 27 w 43"/>
                <a:gd name="T21" fmla="*/ 0 h 45"/>
                <a:gd name="T22" fmla="*/ 32 w 43"/>
                <a:gd name="T23" fmla="*/ 0 h 45"/>
                <a:gd name="T24" fmla="*/ 38 w 43"/>
                <a:gd name="T25" fmla="*/ 1 h 45"/>
                <a:gd name="T26" fmla="*/ 43 w 43"/>
                <a:gd name="T27" fmla="*/ 2 h 45"/>
                <a:gd name="T28" fmla="*/ 42 w 43"/>
                <a:gd name="T29" fmla="*/ 5 h 45"/>
                <a:gd name="T30" fmla="*/ 41 w 43"/>
                <a:gd name="T31" fmla="*/ 12 h 45"/>
                <a:gd name="T32" fmla="*/ 39 w 43"/>
                <a:gd name="T33" fmla="*/ 12 h 45"/>
                <a:gd name="T34" fmla="*/ 39 w 43"/>
                <a:gd name="T35" fmla="*/ 8 h 45"/>
                <a:gd name="T36" fmla="*/ 36 w 43"/>
                <a:gd name="T37" fmla="*/ 3 h 45"/>
                <a:gd name="T38" fmla="*/ 26 w 43"/>
                <a:gd name="T39" fmla="*/ 2 h 45"/>
                <a:gd name="T40" fmla="*/ 18 w 43"/>
                <a:gd name="T41" fmla="*/ 3 h 45"/>
                <a:gd name="T42" fmla="*/ 13 w 43"/>
                <a:gd name="T43" fmla="*/ 6 h 45"/>
                <a:gd name="T44" fmla="*/ 9 w 43"/>
                <a:gd name="T45" fmla="*/ 12 h 45"/>
                <a:gd name="T46" fmla="*/ 7 w 43"/>
                <a:gd name="T47" fmla="*/ 21 h 45"/>
                <a:gd name="T48" fmla="*/ 13 w 43"/>
                <a:gd name="T49" fmla="*/ 36 h 45"/>
                <a:gd name="T50" fmla="*/ 29 w 43"/>
                <a:gd name="T51" fmla="*/ 42 h 45"/>
                <a:gd name="T52" fmla="*/ 37 w 43"/>
                <a:gd name="T53" fmla="*/ 41 h 45"/>
                <a:gd name="T54" fmla="*/ 42 w 43"/>
                <a:gd name="T55" fmla="*/ 38 h 45"/>
                <a:gd name="T56" fmla="*/ 43 w 43"/>
                <a:gd name="T5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5">
                  <a:moveTo>
                    <a:pt x="43" y="39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32" y="45"/>
                    <a:pt x="29" y="45"/>
                    <a:pt x="26" y="45"/>
                  </a:cubicBezTo>
                  <a:cubicBezTo>
                    <a:pt x="23" y="45"/>
                    <a:pt x="20" y="45"/>
                    <a:pt x="17" y="44"/>
                  </a:cubicBezTo>
                  <a:cubicBezTo>
                    <a:pt x="14" y="43"/>
                    <a:pt x="11" y="42"/>
                    <a:pt x="9" y="41"/>
                  </a:cubicBezTo>
                  <a:cubicBezTo>
                    <a:pt x="7" y="39"/>
                    <a:pt x="5" y="37"/>
                    <a:pt x="4" y="36"/>
                  </a:cubicBezTo>
                  <a:cubicBezTo>
                    <a:pt x="3" y="34"/>
                    <a:pt x="2" y="32"/>
                    <a:pt x="1" y="30"/>
                  </a:cubicBezTo>
                  <a:cubicBezTo>
                    <a:pt x="0" y="27"/>
                    <a:pt x="0" y="25"/>
                    <a:pt x="0" y="22"/>
                  </a:cubicBezTo>
                  <a:cubicBezTo>
                    <a:pt x="0" y="16"/>
                    <a:pt x="2" y="10"/>
                    <a:pt x="7" y="6"/>
                  </a:cubicBezTo>
                  <a:cubicBezTo>
                    <a:pt x="12" y="2"/>
                    <a:pt x="18" y="0"/>
                    <a:pt x="27" y="0"/>
                  </a:cubicBezTo>
                  <a:cubicBezTo>
                    <a:pt x="29" y="0"/>
                    <a:pt x="31" y="0"/>
                    <a:pt x="32" y="0"/>
                  </a:cubicBezTo>
                  <a:cubicBezTo>
                    <a:pt x="34" y="0"/>
                    <a:pt x="36" y="0"/>
                    <a:pt x="38" y="1"/>
                  </a:cubicBezTo>
                  <a:cubicBezTo>
                    <a:pt x="41" y="2"/>
                    <a:pt x="42" y="2"/>
                    <a:pt x="43" y="2"/>
                  </a:cubicBezTo>
                  <a:cubicBezTo>
                    <a:pt x="42" y="3"/>
                    <a:pt x="42" y="4"/>
                    <a:pt x="42" y="5"/>
                  </a:cubicBezTo>
                  <a:cubicBezTo>
                    <a:pt x="41" y="7"/>
                    <a:pt x="41" y="9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6"/>
                    <a:pt x="38" y="4"/>
                    <a:pt x="36" y="3"/>
                  </a:cubicBezTo>
                  <a:cubicBezTo>
                    <a:pt x="33" y="2"/>
                    <a:pt x="30" y="2"/>
                    <a:pt x="26" y="2"/>
                  </a:cubicBezTo>
                  <a:cubicBezTo>
                    <a:pt x="23" y="2"/>
                    <a:pt x="20" y="2"/>
                    <a:pt x="18" y="3"/>
                  </a:cubicBezTo>
                  <a:cubicBezTo>
                    <a:pt x="16" y="4"/>
                    <a:pt x="14" y="5"/>
                    <a:pt x="13" y="6"/>
                  </a:cubicBezTo>
                  <a:cubicBezTo>
                    <a:pt x="11" y="8"/>
                    <a:pt x="10" y="10"/>
                    <a:pt x="9" y="12"/>
                  </a:cubicBezTo>
                  <a:cubicBezTo>
                    <a:pt x="8" y="15"/>
                    <a:pt x="7" y="18"/>
                    <a:pt x="7" y="21"/>
                  </a:cubicBezTo>
                  <a:cubicBezTo>
                    <a:pt x="7" y="27"/>
                    <a:pt x="9" y="32"/>
                    <a:pt x="13" y="36"/>
                  </a:cubicBezTo>
                  <a:cubicBezTo>
                    <a:pt x="17" y="40"/>
                    <a:pt x="22" y="42"/>
                    <a:pt x="29" y="42"/>
                  </a:cubicBezTo>
                  <a:cubicBezTo>
                    <a:pt x="32" y="42"/>
                    <a:pt x="35" y="42"/>
                    <a:pt x="37" y="41"/>
                  </a:cubicBezTo>
                  <a:cubicBezTo>
                    <a:pt x="39" y="40"/>
                    <a:pt x="41" y="39"/>
                    <a:pt x="42" y="38"/>
                  </a:cubicBezTo>
                  <a:lnTo>
                    <a:pt x="4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385763" y="488950"/>
              <a:ext cx="103188" cy="107950"/>
            </a:xfrm>
            <a:custGeom>
              <a:avLst/>
              <a:gdLst>
                <a:gd name="T0" fmla="*/ 43 w 43"/>
                <a:gd name="T1" fmla="*/ 39 h 45"/>
                <a:gd name="T2" fmla="*/ 42 w 43"/>
                <a:gd name="T3" fmla="*/ 42 h 45"/>
                <a:gd name="T4" fmla="*/ 34 w 43"/>
                <a:gd name="T5" fmla="*/ 44 h 45"/>
                <a:gd name="T6" fmla="*/ 27 w 43"/>
                <a:gd name="T7" fmla="*/ 45 h 45"/>
                <a:gd name="T8" fmla="*/ 17 w 43"/>
                <a:gd name="T9" fmla="*/ 44 h 45"/>
                <a:gd name="T10" fmla="*/ 10 w 43"/>
                <a:gd name="T11" fmla="*/ 41 h 45"/>
                <a:gd name="T12" fmla="*/ 4 w 43"/>
                <a:gd name="T13" fmla="*/ 36 h 45"/>
                <a:gd name="T14" fmla="*/ 1 w 43"/>
                <a:gd name="T15" fmla="*/ 30 h 45"/>
                <a:gd name="T16" fmla="*/ 0 w 43"/>
                <a:gd name="T17" fmla="*/ 22 h 45"/>
                <a:gd name="T18" fmla="*/ 7 w 43"/>
                <a:gd name="T19" fmla="*/ 6 h 45"/>
                <a:gd name="T20" fmla="*/ 27 w 43"/>
                <a:gd name="T21" fmla="*/ 0 h 45"/>
                <a:gd name="T22" fmla="*/ 33 w 43"/>
                <a:gd name="T23" fmla="*/ 0 h 45"/>
                <a:gd name="T24" fmla="*/ 39 w 43"/>
                <a:gd name="T25" fmla="*/ 1 h 45"/>
                <a:gd name="T26" fmla="*/ 43 w 43"/>
                <a:gd name="T27" fmla="*/ 2 h 45"/>
                <a:gd name="T28" fmla="*/ 42 w 43"/>
                <a:gd name="T29" fmla="*/ 5 h 45"/>
                <a:gd name="T30" fmla="*/ 41 w 43"/>
                <a:gd name="T31" fmla="*/ 12 h 45"/>
                <a:gd name="T32" fmla="*/ 39 w 43"/>
                <a:gd name="T33" fmla="*/ 12 h 45"/>
                <a:gd name="T34" fmla="*/ 39 w 43"/>
                <a:gd name="T35" fmla="*/ 8 h 45"/>
                <a:gd name="T36" fmla="*/ 36 w 43"/>
                <a:gd name="T37" fmla="*/ 3 h 45"/>
                <a:gd name="T38" fmla="*/ 26 w 43"/>
                <a:gd name="T39" fmla="*/ 2 h 45"/>
                <a:gd name="T40" fmla="*/ 19 w 43"/>
                <a:gd name="T41" fmla="*/ 3 h 45"/>
                <a:gd name="T42" fmla="*/ 13 w 43"/>
                <a:gd name="T43" fmla="*/ 6 h 45"/>
                <a:gd name="T44" fmla="*/ 9 w 43"/>
                <a:gd name="T45" fmla="*/ 12 h 45"/>
                <a:gd name="T46" fmla="*/ 7 w 43"/>
                <a:gd name="T47" fmla="*/ 21 h 45"/>
                <a:gd name="T48" fmla="*/ 13 w 43"/>
                <a:gd name="T49" fmla="*/ 36 h 45"/>
                <a:gd name="T50" fmla="*/ 29 w 43"/>
                <a:gd name="T51" fmla="*/ 42 h 45"/>
                <a:gd name="T52" fmla="*/ 37 w 43"/>
                <a:gd name="T53" fmla="*/ 41 h 45"/>
                <a:gd name="T54" fmla="*/ 43 w 43"/>
                <a:gd name="T55" fmla="*/ 38 h 45"/>
                <a:gd name="T56" fmla="*/ 43 w 43"/>
                <a:gd name="T5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5">
                  <a:moveTo>
                    <a:pt x="43" y="39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32" y="45"/>
                    <a:pt x="29" y="45"/>
                    <a:pt x="27" y="45"/>
                  </a:cubicBezTo>
                  <a:cubicBezTo>
                    <a:pt x="23" y="45"/>
                    <a:pt x="20" y="45"/>
                    <a:pt x="17" y="44"/>
                  </a:cubicBezTo>
                  <a:cubicBezTo>
                    <a:pt x="14" y="43"/>
                    <a:pt x="12" y="42"/>
                    <a:pt x="10" y="41"/>
                  </a:cubicBezTo>
                  <a:cubicBezTo>
                    <a:pt x="7" y="39"/>
                    <a:pt x="6" y="37"/>
                    <a:pt x="4" y="36"/>
                  </a:cubicBezTo>
                  <a:cubicBezTo>
                    <a:pt x="3" y="34"/>
                    <a:pt x="2" y="32"/>
                    <a:pt x="1" y="30"/>
                  </a:cubicBezTo>
                  <a:cubicBezTo>
                    <a:pt x="1" y="27"/>
                    <a:pt x="0" y="25"/>
                    <a:pt x="0" y="22"/>
                  </a:cubicBezTo>
                  <a:cubicBezTo>
                    <a:pt x="0" y="16"/>
                    <a:pt x="3" y="10"/>
                    <a:pt x="7" y="6"/>
                  </a:cubicBezTo>
                  <a:cubicBezTo>
                    <a:pt x="12" y="2"/>
                    <a:pt x="19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4" y="0"/>
                    <a:pt x="36" y="0"/>
                    <a:pt x="39" y="1"/>
                  </a:cubicBezTo>
                  <a:cubicBezTo>
                    <a:pt x="41" y="2"/>
                    <a:pt x="43" y="2"/>
                    <a:pt x="43" y="2"/>
                  </a:cubicBezTo>
                  <a:cubicBezTo>
                    <a:pt x="43" y="3"/>
                    <a:pt x="42" y="4"/>
                    <a:pt x="42" y="5"/>
                  </a:cubicBezTo>
                  <a:cubicBezTo>
                    <a:pt x="42" y="7"/>
                    <a:pt x="42" y="9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6"/>
                    <a:pt x="38" y="4"/>
                    <a:pt x="36" y="3"/>
                  </a:cubicBezTo>
                  <a:cubicBezTo>
                    <a:pt x="34" y="2"/>
                    <a:pt x="31" y="2"/>
                    <a:pt x="26" y="2"/>
                  </a:cubicBezTo>
                  <a:cubicBezTo>
                    <a:pt x="23" y="2"/>
                    <a:pt x="21" y="2"/>
                    <a:pt x="19" y="3"/>
                  </a:cubicBezTo>
                  <a:cubicBezTo>
                    <a:pt x="16" y="4"/>
                    <a:pt x="15" y="5"/>
                    <a:pt x="13" y="6"/>
                  </a:cubicBezTo>
                  <a:cubicBezTo>
                    <a:pt x="11" y="8"/>
                    <a:pt x="10" y="10"/>
                    <a:pt x="9" y="12"/>
                  </a:cubicBezTo>
                  <a:cubicBezTo>
                    <a:pt x="8" y="15"/>
                    <a:pt x="7" y="18"/>
                    <a:pt x="7" y="21"/>
                  </a:cubicBezTo>
                  <a:cubicBezTo>
                    <a:pt x="7" y="27"/>
                    <a:pt x="9" y="32"/>
                    <a:pt x="13" y="36"/>
                  </a:cubicBezTo>
                  <a:cubicBezTo>
                    <a:pt x="17" y="40"/>
                    <a:pt x="23" y="42"/>
                    <a:pt x="29" y="42"/>
                  </a:cubicBezTo>
                  <a:cubicBezTo>
                    <a:pt x="32" y="42"/>
                    <a:pt x="35" y="42"/>
                    <a:pt x="37" y="41"/>
                  </a:cubicBezTo>
                  <a:cubicBezTo>
                    <a:pt x="39" y="40"/>
                    <a:pt x="41" y="39"/>
                    <a:pt x="43" y="38"/>
                  </a:cubicBezTo>
                  <a:lnTo>
                    <a:pt x="4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"/>
            <p:cNvSpPr>
              <a:spLocks/>
            </p:cNvSpPr>
            <p:nvPr/>
          </p:nvSpPr>
          <p:spPr bwMode="auto">
            <a:xfrm>
              <a:off x="430213" y="349250"/>
              <a:ext cx="144463" cy="106362"/>
            </a:xfrm>
            <a:custGeom>
              <a:avLst/>
              <a:gdLst>
                <a:gd name="T0" fmla="*/ 0 w 60"/>
                <a:gd name="T1" fmla="*/ 2 h 44"/>
                <a:gd name="T2" fmla="*/ 0 w 60"/>
                <a:gd name="T3" fmla="*/ 0 h 44"/>
                <a:gd name="T4" fmla="*/ 6 w 60"/>
                <a:gd name="T5" fmla="*/ 0 h 44"/>
                <a:gd name="T6" fmla="*/ 12 w 60"/>
                <a:gd name="T7" fmla="*/ 0 h 44"/>
                <a:gd name="T8" fmla="*/ 18 w 60"/>
                <a:gd name="T9" fmla="*/ 10 h 44"/>
                <a:gd name="T10" fmla="*/ 30 w 60"/>
                <a:gd name="T11" fmla="*/ 35 h 44"/>
                <a:gd name="T12" fmla="*/ 41 w 60"/>
                <a:gd name="T13" fmla="*/ 12 h 44"/>
                <a:gd name="T14" fmla="*/ 47 w 60"/>
                <a:gd name="T15" fmla="*/ 0 h 44"/>
                <a:gd name="T16" fmla="*/ 53 w 60"/>
                <a:gd name="T17" fmla="*/ 0 h 44"/>
                <a:gd name="T18" fmla="*/ 60 w 60"/>
                <a:gd name="T19" fmla="*/ 0 h 44"/>
                <a:gd name="T20" fmla="*/ 60 w 60"/>
                <a:gd name="T21" fmla="*/ 2 h 44"/>
                <a:gd name="T22" fmla="*/ 55 w 60"/>
                <a:gd name="T23" fmla="*/ 2 h 44"/>
                <a:gd name="T24" fmla="*/ 54 w 60"/>
                <a:gd name="T25" fmla="*/ 3 h 44"/>
                <a:gd name="T26" fmla="*/ 54 w 60"/>
                <a:gd name="T27" fmla="*/ 6 h 44"/>
                <a:gd name="T28" fmla="*/ 53 w 60"/>
                <a:gd name="T29" fmla="*/ 14 h 44"/>
                <a:gd name="T30" fmla="*/ 53 w 60"/>
                <a:gd name="T31" fmla="*/ 29 h 44"/>
                <a:gd name="T32" fmla="*/ 54 w 60"/>
                <a:gd name="T33" fmla="*/ 37 h 44"/>
                <a:gd name="T34" fmla="*/ 54 w 60"/>
                <a:gd name="T35" fmla="*/ 40 h 44"/>
                <a:gd name="T36" fmla="*/ 55 w 60"/>
                <a:gd name="T37" fmla="*/ 41 h 44"/>
                <a:gd name="T38" fmla="*/ 60 w 60"/>
                <a:gd name="T39" fmla="*/ 41 h 44"/>
                <a:gd name="T40" fmla="*/ 60 w 60"/>
                <a:gd name="T41" fmla="*/ 43 h 44"/>
                <a:gd name="T42" fmla="*/ 51 w 60"/>
                <a:gd name="T43" fmla="*/ 43 h 44"/>
                <a:gd name="T44" fmla="*/ 41 w 60"/>
                <a:gd name="T45" fmla="*/ 43 h 44"/>
                <a:gd name="T46" fmla="*/ 41 w 60"/>
                <a:gd name="T47" fmla="*/ 41 h 44"/>
                <a:gd name="T48" fmla="*/ 46 w 60"/>
                <a:gd name="T49" fmla="*/ 41 h 44"/>
                <a:gd name="T50" fmla="*/ 47 w 60"/>
                <a:gd name="T51" fmla="*/ 40 h 44"/>
                <a:gd name="T52" fmla="*/ 47 w 60"/>
                <a:gd name="T53" fmla="*/ 37 h 44"/>
                <a:gd name="T54" fmla="*/ 48 w 60"/>
                <a:gd name="T55" fmla="*/ 29 h 44"/>
                <a:gd name="T56" fmla="*/ 48 w 60"/>
                <a:gd name="T57" fmla="*/ 6 h 44"/>
                <a:gd name="T58" fmla="*/ 36 w 60"/>
                <a:gd name="T59" fmla="*/ 28 h 44"/>
                <a:gd name="T60" fmla="*/ 32 w 60"/>
                <a:gd name="T61" fmla="*/ 37 h 44"/>
                <a:gd name="T62" fmla="*/ 29 w 60"/>
                <a:gd name="T63" fmla="*/ 44 h 44"/>
                <a:gd name="T64" fmla="*/ 28 w 60"/>
                <a:gd name="T65" fmla="*/ 44 h 44"/>
                <a:gd name="T66" fmla="*/ 27 w 60"/>
                <a:gd name="T67" fmla="*/ 42 h 44"/>
                <a:gd name="T68" fmla="*/ 25 w 60"/>
                <a:gd name="T69" fmla="*/ 38 h 44"/>
                <a:gd name="T70" fmla="*/ 9 w 60"/>
                <a:gd name="T71" fmla="*/ 7 h 44"/>
                <a:gd name="T72" fmla="*/ 9 w 60"/>
                <a:gd name="T73" fmla="*/ 29 h 44"/>
                <a:gd name="T74" fmla="*/ 9 w 60"/>
                <a:gd name="T75" fmla="*/ 37 h 44"/>
                <a:gd name="T76" fmla="*/ 10 w 60"/>
                <a:gd name="T77" fmla="*/ 40 h 44"/>
                <a:gd name="T78" fmla="*/ 11 w 60"/>
                <a:gd name="T79" fmla="*/ 41 h 44"/>
                <a:gd name="T80" fmla="*/ 16 w 60"/>
                <a:gd name="T81" fmla="*/ 41 h 44"/>
                <a:gd name="T82" fmla="*/ 16 w 60"/>
                <a:gd name="T83" fmla="*/ 43 h 44"/>
                <a:gd name="T84" fmla="*/ 8 w 60"/>
                <a:gd name="T85" fmla="*/ 43 h 44"/>
                <a:gd name="T86" fmla="*/ 0 w 60"/>
                <a:gd name="T87" fmla="*/ 43 h 44"/>
                <a:gd name="T88" fmla="*/ 0 w 60"/>
                <a:gd name="T89" fmla="*/ 41 h 44"/>
                <a:gd name="T90" fmla="*/ 4 w 60"/>
                <a:gd name="T91" fmla="*/ 41 h 44"/>
                <a:gd name="T92" fmla="*/ 6 w 60"/>
                <a:gd name="T93" fmla="*/ 40 h 44"/>
                <a:gd name="T94" fmla="*/ 6 w 60"/>
                <a:gd name="T95" fmla="*/ 37 h 44"/>
                <a:gd name="T96" fmla="*/ 6 w 60"/>
                <a:gd name="T97" fmla="*/ 29 h 44"/>
                <a:gd name="T98" fmla="*/ 6 w 60"/>
                <a:gd name="T99" fmla="*/ 14 h 44"/>
                <a:gd name="T100" fmla="*/ 6 w 60"/>
                <a:gd name="T101" fmla="*/ 6 h 44"/>
                <a:gd name="T102" fmla="*/ 6 w 60"/>
                <a:gd name="T103" fmla="*/ 3 h 44"/>
                <a:gd name="T104" fmla="*/ 4 w 60"/>
                <a:gd name="T105" fmla="*/ 2 h 44"/>
                <a:gd name="T106" fmla="*/ 0 w 60"/>
                <a:gd name="T10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44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4" y="4"/>
                    <a:pt x="16" y="7"/>
                    <a:pt x="18" y="1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4" y="6"/>
                    <a:pt x="46" y="2"/>
                    <a:pt x="47" y="0"/>
                  </a:cubicBezTo>
                  <a:cubicBezTo>
                    <a:pt x="49" y="0"/>
                    <a:pt x="51" y="0"/>
                    <a:pt x="53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7" y="2"/>
                    <a:pt x="56" y="2"/>
                    <a:pt x="55" y="2"/>
                  </a:cubicBezTo>
                  <a:cubicBezTo>
                    <a:pt x="55" y="2"/>
                    <a:pt x="54" y="2"/>
                    <a:pt x="54" y="3"/>
                  </a:cubicBezTo>
                  <a:cubicBezTo>
                    <a:pt x="54" y="3"/>
                    <a:pt x="54" y="4"/>
                    <a:pt x="54" y="6"/>
                  </a:cubicBezTo>
                  <a:cubicBezTo>
                    <a:pt x="54" y="6"/>
                    <a:pt x="53" y="9"/>
                    <a:pt x="53" y="14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31"/>
                    <a:pt x="53" y="34"/>
                    <a:pt x="54" y="37"/>
                  </a:cubicBezTo>
                  <a:cubicBezTo>
                    <a:pt x="54" y="39"/>
                    <a:pt x="54" y="40"/>
                    <a:pt x="54" y="40"/>
                  </a:cubicBezTo>
                  <a:cubicBezTo>
                    <a:pt x="54" y="41"/>
                    <a:pt x="55" y="41"/>
                    <a:pt x="55" y="41"/>
                  </a:cubicBezTo>
                  <a:cubicBezTo>
                    <a:pt x="56" y="41"/>
                    <a:pt x="57" y="41"/>
                    <a:pt x="60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6" y="43"/>
                    <a:pt x="52" y="43"/>
                    <a:pt x="51" y="43"/>
                  </a:cubicBezTo>
                  <a:cubicBezTo>
                    <a:pt x="49" y="43"/>
                    <a:pt x="46" y="43"/>
                    <a:pt x="41" y="4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4" y="41"/>
                    <a:pt x="45" y="41"/>
                    <a:pt x="46" y="41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47" y="40"/>
                    <a:pt x="47" y="39"/>
                    <a:pt x="47" y="37"/>
                  </a:cubicBezTo>
                  <a:cubicBezTo>
                    <a:pt x="47" y="37"/>
                    <a:pt x="47" y="34"/>
                    <a:pt x="48" y="29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2"/>
                    <a:pt x="33" y="35"/>
                    <a:pt x="32" y="37"/>
                  </a:cubicBezTo>
                  <a:cubicBezTo>
                    <a:pt x="31" y="38"/>
                    <a:pt x="30" y="41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1"/>
                    <a:pt x="9" y="34"/>
                    <a:pt x="9" y="37"/>
                  </a:cubicBezTo>
                  <a:cubicBezTo>
                    <a:pt x="9" y="39"/>
                    <a:pt x="10" y="40"/>
                    <a:pt x="10" y="40"/>
                  </a:cubicBezTo>
                  <a:cubicBezTo>
                    <a:pt x="10" y="41"/>
                    <a:pt x="11" y="41"/>
                    <a:pt x="11" y="41"/>
                  </a:cubicBezTo>
                  <a:cubicBezTo>
                    <a:pt x="12" y="41"/>
                    <a:pt x="13" y="41"/>
                    <a:pt x="16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1"/>
                    <a:pt x="4" y="41"/>
                    <a:pt x="4" y="41"/>
                  </a:cubicBezTo>
                  <a:cubicBezTo>
                    <a:pt x="5" y="41"/>
                    <a:pt x="5" y="41"/>
                    <a:pt x="6" y="40"/>
                  </a:cubicBezTo>
                  <a:cubicBezTo>
                    <a:pt x="6" y="40"/>
                    <a:pt x="6" y="39"/>
                    <a:pt x="6" y="37"/>
                  </a:cubicBezTo>
                  <a:cubicBezTo>
                    <a:pt x="6" y="37"/>
                    <a:pt x="6" y="34"/>
                    <a:pt x="6" y="2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"/>
            <p:cNvSpPr>
              <a:spLocks noEditPoints="1"/>
            </p:cNvSpPr>
            <p:nvPr/>
          </p:nvSpPr>
          <p:spPr bwMode="auto">
            <a:xfrm>
              <a:off x="579438" y="347663"/>
              <a:ext cx="117475" cy="104775"/>
            </a:xfrm>
            <a:custGeom>
              <a:avLst/>
              <a:gdLst>
                <a:gd name="T0" fmla="*/ 7 w 49"/>
                <a:gd name="T1" fmla="*/ 44 h 44"/>
                <a:gd name="T2" fmla="*/ 15 w 49"/>
                <a:gd name="T3" fmla="*/ 44 h 44"/>
                <a:gd name="T4" fmla="*/ 15 w 49"/>
                <a:gd name="T5" fmla="*/ 42 h 44"/>
                <a:gd name="T6" fmla="*/ 11 w 49"/>
                <a:gd name="T7" fmla="*/ 42 h 44"/>
                <a:gd name="T8" fmla="*/ 10 w 49"/>
                <a:gd name="T9" fmla="*/ 42 h 44"/>
                <a:gd name="T10" fmla="*/ 10 w 49"/>
                <a:gd name="T11" fmla="*/ 41 h 44"/>
                <a:gd name="T12" fmla="*/ 10 w 49"/>
                <a:gd name="T13" fmla="*/ 38 h 44"/>
                <a:gd name="T14" fmla="*/ 14 w 49"/>
                <a:gd name="T15" fmla="*/ 30 h 44"/>
                <a:gd name="T16" fmla="*/ 33 w 49"/>
                <a:gd name="T17" fmla="*/ 30 h 44"/>
                <a:gd name="T18" fmla="*/ 37 w 49"/>
                <a:gd name="T19" fmla="*/ 39 h 44"/>
                <a:gd name="T20" fmla="*/ 37 w 49"/>
                <a:gd name="T21" fmla="*/ 41 h 44"/>
                <a:gd name="T22" fmla="*/ 37 w 49"/>
                <a:gd name="T23" fmla="*/ 42 h 44"/>
                <a:gd name="T24" fmla="*/ 36 w 49"/>
                <a:gd name="T25" fmla="*/ 42 h 44"/>
                <a:gd name="T26" fmla="*/ 32 w 49"/>
                <a:gd name="T27" fmla="*/ 42 h 44"/>
                <a:gd name="T28" fmla="*/ 32 w 49"/>
                <a:gd name="T29" fmla="*/ 44 h 44"/>
                <a:gd name="T30" fmla="*/ 42 w 49"/>
                <a:gd name="T31" fmla="*/ 44 h 44"/>
                <a:gd name="T32" fmla="*/ 49 w 49"/>
                <a:gd name="T33" fmla="*/ 44 h 44"/>
                <a:gd name="T34" fmla="*/ 49 w 49"/>
                <a:gd name="T35" fmla="*/ 42 h 44"/>
                <a:gd name="T36" fmla="*/ 46 w 49"/>
                <a:gd name="T37" fmla="*/ 42 h 44"/>
                <a:gd name="T38" fmla="*/ 44 w 49"/>
                <a:gd name="T39" fmla="*/ 41 h 44"/>
                <a:gd name="T40" fmla="*/ 40 w 49"/>
                <a:gd name="T41" fmla="*/ 31 h 44"/>
                <a:gd name="T42" fmla="*/ 26 w 49"/>
                <a:gd name="T43" fmla="*/ 0 h 44"/>
                <a:gd name="T44" fmla="*/ 24 w 49"/>
                <a:gd name="T45" fmla="*/ 0 h 44"/>
                <a:gd name="T46" fmla="*/ 18 w 49"/>
                <a:gd name="T47" fmla="*/ 13 h 44"/>
                <a:gd name="T48" fmla="*/ 10 w 49"/>
                <a:gd name="T49" fmla="*/ 30 h 44"/>
                <a:gd name="T50" fmla="*/ 6 w 49"/>
                <a:gd name="T51" fmla="*/ 39 h 44"/>
                <a:gd name="T52" fmla="*/ 4 w 49"/>
                <a:gd name="T53" fmla="*/ 42 h 44"/>
                <a:gd name="T54" fmla="*/ 3 w 49"/>
                <a:gd name="T55" fmla="*/ 42 h 44"/>
                <a:gd name="T56" fmla="*/ 0 w 49"/>
                <a:gd name="T57" fmla="*/ 42 h 44"/>
                <a:gd name="T58" fmla="*/ 0 w 49"/>
                <a:gd name="T59" fmla="*/ 44 h 44"/>
                <a:gd name="T60" fmla="*/ 7 w 49"/>
                <a:gd name="T61" fmla="*/ 44 h 44"/>
                <a:gd name="T62" fmla="*/ 23 w 49"/>
                <a:gd name="T63" fmla="*/ 9 h 44"/>
                <a:gd name="T64" fmla="*/ 32 w 49"/>
                <a:gd name="T65" fmla="*/ 27 h 44"/>
                <a:gd name="T66" fmla="*/ 15 w 49"/>
                <a:gd name="T67" fmla="*/ 27 h 44"/>
                <a:gd name="T68" fmla="*/ 23 w 49"/>
                <a:gd name="T6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4">
                  <a:moveTo>
                    <a:pt x="7" y="44"/>
                  </a:moveTo>
                  <a:cubicBezTo>
                    <a:pt x="9" y="44"/>
                    <a:pt x="11" y="44"/>
                    <a:pt x="15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3" y="42"/>
                    <a:pt x="12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39"/>
                    <a:pt x="10" y="38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0"/>
                    <a:pt x="37" y="41"/>
                    <a:pt x="37" y="41"/>
                  </a:cubicBezTo>
                  <a:cubicBezTo>
                    <a:pt x="37" y="41"/>
                    <a:pt x="37" y="42"/>
                    <a:pt x="37" y="42"/>
                  </a:cubicBezTo>
                  <a:cubicBezTo>
                    <a:pt x="37" y="42"/>
                    <a:pt x="36" y="42"/>
                    <a:pt x="36" y="42"/>
                  </a:cubicBezTo>
                  <a:cubicBezTo>
                    <a:pt x="35" y="42"/>
                    <a:pt x="34" y="42"/>
                    <a:pt x="32" y="42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6" y="44"/>
                    <a:pt x="49" y="44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6" y="42"/>
                    <a:pt x="46" y="42"/>
                  </a:cubicBezTo>
                  <a:cubicBezTo>
                    <a:pt x="45" y="42"/>
                    <a:pt x="45" y="41"/>
                    <a:pt x="44" y="41"/>
                  </a:cubicBezTo>
                  <a:cubicBezTo>
                    <a:pt x="44" y="39"/>
                    <a:pt x="42" y="36"/>
                    <a:pt x="40" y="3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7"/>
                    <a:pt x="19" y="11"/>
                    <a:pt x="18" y="13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8" y="35"/>
                    <a:pt x="6" y="38"/>
                    <a:pt x="6" y="39"/>
                  </a:cubicBezTo>
                  <a:cubicBezTo>
                    <a:pt x="5" y="40"/>
                    <a:pt x="5" y="41"/>
                    <a:pt x="4" y="42"/>
                  </a:cubicBezTo>
                  <a:cubicBezTo>
                    <a:pt x="4" y="42"/>
                    <a:pt x="4" y="42"/>
                    <a:pt x="3" y="42"/>
                  </a:cubicBezTo>
                  <a:cubicBezTo>
                    <a:pt x="3" y="42"/>
                    <a:pt x="2" y="42"/>
                    <a:pt x="0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" y="44"/>
                    <a:pt x="5" y="44"/>
                    <a:pt x="7" y="44"/>
                  </a:cubicBezTo>
                  <a:close/>
                  <a:moveTo>
                    <a:pt x="23" y="9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77863" y="349250"/>
              <a:ext cx="115888" cy="103187"/>
            </a:xfrm>
            <a:custGeom>
              <a:avLst/>
              <a:gdLst>
                <a:gd name="T0" fmla="*/ 35 w 48"/>
                <a:gd name="T1" fmla="*/ 6 h 43"/>
                <a:gd name="T2" fmla="*/ 37 w 48"/>
                <a:gd name="T3" fmla="*/ 3 h 43"/>
                <a:gd name="T4" fmla="*/ 36 w 48"/>
                <a:gd name="T5" fmla="*/ 2 h 43"/>
                <a:gd name="T6" fmla="*/ 32 w 48"/>
                <a:gd name="T7" fmla="*/ 2 h 43"/>
                <a:gd name="T8" fmla="*/ 32 w 48"/>
                <a:gd name="T9" fmla="*/ 0 h 43"/>
                <a:gd name="T10" fmla="*/ 40 w 48"/>
                <a:gd name="T11" fmla="*/ 0 h 43"/>
                <a:gd name="T12" fmla="*/ 48 w 48"/>
                <a:gd name="T13" fmla="*/ 0 h 43"/>
                <a:gd name="T14" fmla="*/ 48 w 48"/>
                <a:gd name="T15" fmla="*/ 2 h 43"/>
                <a:gd name="T16" fmla="*/ 44 w 48"/>
                <a:gd name="T17" fmla="*/ 2 h 43"/>
                <a:gd name="T18" fmla="*/ 42 w 48"/>
                <a:gd name="T19" fmla="*/ 3 h 43"/>
                <a:gd name="T20" fmla="*/ 39 w 48"/>
                <a:gd name="T21" fmla="*/ 6 h 43"/>
                <a:gd name="T22" fmla="*/ 30 w 48"/>
                <a:gd name="T23" fmla="*/ 19 h 43"/>
                <a:gd name="T24" fmla="*/ 27 w 48"/>
                <a:gd name="T25" fmla="*/ 24 h 43"/>
                <a:gd name="T26" fmla="*/ 27 w 48"/>
                <a:gd name="T27" fmla="*/ 26 h 43"/>
                <a:gd name="T28" fmla="*/ 27 w 48"/>
                <a:gd name="T29" fmla="*/ 29 h 43"/>
                <a:gd name="T30" fmla="*/ 27 w 48"/>
                <a:gd name="T31" fmla="*/ 37 h 43"/>
                <a:gd name="T32" fmla="*/ 27 w 48"/>
                <a:gd name="T33" fmla="*/ 40 h 43"/>
                <a:gd name="T34" fmla="*/ 28 w 48"/>
                <a:gd name="T35" fmla="*/ 41 h 43"/>
                <a:gd name="T36" fmla="*/ 33 w 48"/>
                <a:gd name="T37" fmla="*/ 41 h 43"/>
                <a:gd name="T38" fmla="*/ 33 w 48"/>
                <a:gd name="T39" fmla="*/ 43 h 43"/>
                <a:gd name="T40" fmla="*/ 24 w 48"/>
                <a:gd name="T41" fmla="*/ 43 h 43"/>
                <a:gd name="T42" fmla="*/ 14 w 48"/>
                <a:gd name="T43" fmla="*/ 43 h 43"/>
                <a:gd name="T44" fmla="*/ 14 w 48"/>
                <a:gd name="T45" fmla="*/ 41 h 43"/>
                <a:gd name="T46" fmla="*/ 19 w 48"/>
                <a:gd name="T47" fmla="*/ 41 h 43"/>
                <a:gd name="T48" fmla="*/ 20 w 48"/>
                <a:gd name="T49" fmla="*/ 40 h 43"/>
                <a:gd name="T50" fmla="*/ 20 w 48"/>
                <a:gd name="T51" fmla="*/ 37 h 43"/>
                <a:gd name="T52" fmla="*/ 20 w 48"/>
                <a:gd name="T53" fmla="*/ 29 h 43"/>
                <a:gd name="T54" fmla="*/ 20 w 48"/>
                <a:gd name="T55" fmla="*/ 25 h 43"/>
                <a:gd name="T56" fmla="*/ 19 w 48"/>
                <a:gd name="T57" fmla="*/ 23 h 43"/>
                <a:gd name="T58" fmla="*/ 16 w 48"/>
                <a:gd name="T59" fmla="*/ 17 h 43"/>
                <a:gd name="T60" fmla="*/ 8 w 48"/>
                <a:gd name="T61" fmla="*/ 6 h 43"/>
                <a:gd name="T62" fmla="*/ 5 w 48"/>
                <a:gd name="T63" fmla="*/ 3 h 43"/>
                <a:gd name="T64" fmla="*/ 4 w 48"/>
                <a:gd name="T65" fmla="*/ 2 h 43"/>
                <a:gd name="T66" fmla="*/ 0 w 48"/>
                <a:gd name="T67" fmla="*/ 2 h 43"/>
                <a:gd name="T68" fmla="*/ 0 w 48"/>
                <a:gd name="T69" fmla="*/ 0 h 43"/>
                <a:gd name="T70" fmla="*/ 7 w 48"/>
                <a:gd name="T71" fmla="*/ 0 h 43"/>
                <a:gd name="T72" fmla="*/ 19 w 48"/>
                <a:gd name="T73" fmla="*/ 0 h 43"/>
                <a:gd name="T74" fmla="*/ 19 w 48"/>
                <a:gd name="T75" fmla="*/ 2 h 43"/>
                <a:gd name="T76" fmla="*/ 14 w 48"/>
                <a:gd name="T77" fmla="*/ 2 h 43"/>
                <a:gd name="T78" fmla="*/ 13 w 48"/>
                <a:gd name="T79" fmla="*/ 3 h 43"/>
                <a:gd name="T80" fmla="*/ 15 w 48"/>
                <a:gd name="T81" fmla="*/ 6 h 43"/>
                <a:gd name="T82" fmla="*/ 25 w 48"/>
                <a:gd name="T83" fmla="*/ 22 h 43"/>
                <a:gd name="T84" fmla="*/ 35 w 48"/>
                <a:gd name="T8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" h="43">
                  <a:moveTo>
                    <a:pt x="35" y="6"/>
                  </a:moveTo>
                  <a:cubicBezTo>
                    <a:pt x="36" y="4"/>
                    <a:pt x="37" y="3"/>
                    <a:pt x="37" y="3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8" y="0"/>
                    <a:pt x="40" y="0"/>
                  </a:cubicBezTo>
                  <a:cubicBezTo>
                    <a:pt x="42" y="0"/>
                    <a:pt x="44" y="0"/>
                    <a:pt x="48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2"/>
                    <a:pt x="42" y="2"/>
                    <a:pt x="42" y="3"/>
                  </a:cubicBezTo>
                  <a:cubicBezTo>
                    <a:pt x="41" y="3"/>
                    <a:pt x="41" y="4"/>
                    <a:pt x="39" y="6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22"/>
                    <a:pt x="27" y="24"/>
                    <a:pt x="27" y="24"/>
                  </a:cubicBezTo>
                  <a:cubicBezTo>
                    <a:pt x="27" y="25"/>
                    <a:pt x="27" y="26"/>
                    <a:pt x="27" y="26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7" y="34"/>
                    <a:pt x="27" y="37"/>
                  </a:cubicBezTo>
                  <a:cubicBezTo>
                    <a:pt x="27" y="39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9" y="41"/>
                    <a:pt x="30" y="41"/>
                    <a:pt x="33" y="41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3"/>
                    <a:pt x="26" y="43"/>
                    <a:pt x="24" y="43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7" y="41"/>
                    <a:pt x="18" y="41"/>
                    <a:pt x="19" y="41"/>
                  </a:cubicBezTo>
                  <a:cubicBezTo>
                    <a:pt x="19" y="41"/>
                    <a:pt x="20" y="41"/>
                    <a:pt x="20" y="40"/>
                  </a:cubicBezTo>
                  <a:cubicBezTo>
                    <a:pt x="20" y="40"/>
                    <a:pt x="20" y="39"/>
                    <a:pt x="20" y="37"/>
                  </a:cubicBezTo>
                  <a:cubicBezTo>
                    <a:pt x="20" y="37"/>
                    <a:pt x="20" y="34"/>
                    <a:pt x="20" y="2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0" y="23"/>
                    <a:pt x="19" y="23"/>
                  </a:cubicBezTo>
                  <a:cubicBezTo>
                    <a:pt x="19" y="22"/>
                    <a:pt x="18" y="20"/>
                    <a:pt x="16" y="1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10" y="0"/>
                    <a:pt x="15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2"/>
                    <a:pt x="14" y="2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13" y="3"/>
                    <a:pt x="14" y="4"/>
                    <a:pt x="15" y="6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3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5"/>
            <p:cNvSpPr>
              <a:spLocks noEditPoints="1"/>
            </p:cNvSpPr>
            <p:nvPr/>
          </p:nvSpPr>
          <p:spPr bwMode="auto">
            <a:xfrm>
              <a:off x="788988" y="347663"/>
              <a:ext cx="117475" cy="107950"/>
            </a:xfrm>
            <a:custGeom>
              <a:avLst/>
              <a:gdLst>
                <a:gd name="T0" fmla="*/ 9 w 49"/>
                <a:gd name="T1" fmla="*/ 11 h 45"/>
                <a:gd name="T2" fmla="*/ 14 w 49"/>
                <a:gd name="T3" fmla="*/ 4 h 45"/>
                <a:gd name="T4" fmla="*/ 23 w 49"/>
                <a:gd name="T5" fmla="*/ 2 h 45"/>
                <a:gd name="T6" fmla="*/ 30 w 49"/>
                <a:gd name="T7" fmla="*/ 3 h 45"/>
                <a:gd name="T8" fmla="*/ 35 w 49"/>
                <a:gd name="T9" fmla="*/ 6 h 45"/>
                <a:gd name="T10" fmla="*/ 38 w 49"/>
                <a:gd name="T11" fmla="*/ 9 h 45"/>
                <a:gd name="T12" fmla="*/ 41 w 49"/>
                <a:gd name="T13" fmla="*/ 14 h 45"/>
                <a:gd name="T14" fmla="*/ 42 w 49"/>
                <a:gd name="T15" fmla="*/ 23 h 45"/>
                <a:gd name="T16" fmla="*/ 40 w 49"/>
                <a:gd name="T17" fmla="*/ 33 h 45"/>
                <a:gd name="T18" fmla="*/ 34 w 49"/>
                <a:gd name="T19" fmla="*/ 40 h 45"/>
                <a:gd name="T20" fmla="*/ 25 w 49"/>
                <a:gd name="T21" fmla="*/ 42 h 45"/>
                <a:gd name="T22" fmla="*/ 18 w 49"/>
                <a:gd name="T23" fmla="*/ 41 h 45"/>
                <a:gd name="T24" fmla="*/ 13 w 49"/>
                <a:gd name="T25" fmla="*/ 38 h 45"/>
                <a:gd name="T26" fmla="*/ 9 w 49"/>
                <a:gd name="T27" fmla="*/ 31 h 45"/>
                <a:gd name="T28" fmla="*/ 7 w 49"/>
                <a:gd name="T29" fmla="*/ 26 h 45"/>
                <a:gd name="T30" fmla="*/ 7 w 49"/>
                <a:gd name="T31" fmla="*/ 20 h 45"/>
                <a:gd name="T32" fmla="*/ 9 w 49"/>
                <a:gd name="T33" fmla="*/ 11 h 45"/>
                <a:gd name="T34" fmla="*/ 1 w 49"/>
                <a:gd name="T35" fmla="*/ 31 h 45"/>
                <a:gd name="T36" fmla="*/ 6 w 49"/>
                <a:gd name="T37" fmla="*/ 39 h 45"/>
                <a:gd name="T38" fmla="*/ 14 w 49"/>
                <a:gd name="T39" fmla="*/ 44 h 45"/>
                <a:gd name="T40" fmla="*/ 23 w 49"/>
                <a:gd name="T41" fmla="*/ 45 h 45"/>
                <a:gd name="T42" fmla="*/ 42 w 49"/>
                <a:gd name="T43" fmla="*/ 38 h 45"/>
                <a:gd name="T44" fmla="*/ 49 w 49"/>
                <a:gd name="T45" fmla="*/ 21 h 45"/>
                <a:gd name="T46" fmla="*/ 48 w 49"/>
                <a:gd name="T47" fmla="*/ 15 h 45"/>
                <a:gd name="T48" fmla="*/ 46 w 49"/>
                <a:gd name="T49" fmla="*/ 10 h 45"/>
                <a:gd name="T50" fmla="*/ 42 w 49"/>
                <a:gd name="T51" fmla="*/ 5 h 45"/>
                <a:gd name="T52" fmla="*/ 35 w 49"/>
                <a:gd name="T53" fmla="*/ 1 h 45"/>
                <a:gd name="T54" fmla="*/ 25 w 49"/>
                <a:gd name="T55" fmla="*/ 0 h 45"/>
                <a:gd name="T56" fmla="*/ 15 w 49"/>
                <a:gd name="T57" fmla="*/ 1 h 45"/>
                <a:gd name="T58" fmla="*/ 6 w 49"/>
                <a:gd name="T59" fmla="*/ 6 h 45"/>
                <a:gd name="T60" fmla="*/ 1 w 49"/>
                <a:gd name="T61" fmla="*/ 14 h 45"/>
                <a:gd name="T62" fmla="*/ 0 w 49"/>
                <a:gd name="T63" fmla="*/ 23 h 45"/>
                <a:gd name="T64" fmla="*/ 1 w 49"/>
                <a:gd name="T65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45">
                  <a:moveTo>
                    <a:pt x="9" y="11"/>
                  </a:moveTo>
                  <a:cubicBezTo>
                    <a:pt x="10" y="8"/>
                    <a:pt x="12" y="6"/>
                    <a:pt x="14" y="4"/>
                  </a:cubicBezTo>
                  <a:cubicBezTo>
                    <a:pt x="17" y="3"/>
                    <a:pt x="20" y="2"/>
                    <a:pt x="23" y="2"/>
                  </a:cubicBezTo>
                  <a:cubicBezTo>
                    <a:pt x="26" y="2"/>
                    <a:pt x="28" y="2"/>
                    <a:pt x="30" y="3"/>
                  </a:cubicBezTo>
                  <a:cubicBezTo>
                    <a:pt x="32" y="4"/>
                    <a:pt x="34" y="5"/>
                    <a:pt x="35" y="6"/>
                  </a:cubicBezTo>
                  <a:cubicBezTo>
                    <a:pt x="36" y="7"/>
                    <a:pt x="37" y="8"/>
                    <a:pt x="38" y="9"/>
                  </a:cubicBezTo>
                  <a:cubicBezTo>
                    <a:pt x="39" y="11"/>
                    <a:pt x="40" y="12"/>
                    <a:pt x="41" y="14"/>
                  </a:cubicBezTo>
                  <a:cubicBezTo>
                    <a:pt x="42" y="17"/>
                    <a:pt x="42" y="20"/>
                    <a:pt x="42" y="23"/>
                  </a:cubicBezTo>
                  <a:cubicBezTo>
                    <a:pt x="42" y="27"/>
                    <a:pt x="41" y="30"/>
                    <a:pt x="40" y="33"/>
                  </a:cubicBezTo>
                  <a:cubicBezTo>
                    <a:pt x="39" y="36"/>
                    <a:pt x="37" y="38"/>
                    <a:pt x="34" y="40"/>
                  </a:cubicBezTo>
                  <a:cubicBezTo>
                    <a:pt x="32" y="42"/>
                    <a:pt x="29" y="42"/>
                    <a:pt x="25" y="42"/>
                  </a:cubicBezTo>
                  <a:cubicBezTo>
                    <a:pt x="23" y="42"/>
                    <a:pt x="21" y="42"/>
                    <a:pt x="18" y="41"/>
                  </a:cubicBezTo>
                  <a:cubicBezTo>
                    <a:pt x="16" y="40"/>
                    <a:pt x="15" y="39"/>
                    <a:pt x="13" y="38"/>
                  </a:cubicBezTo>
                  <a:cubicBezTo>
                    <a:pt x="11" y="36"/>
                    <a:pt x="10" y="34"/>
                    <a:pt x="9" y="31"/>
                  </a:cubicBezTo>
                  <a:cubicBezTo>
                    <a:pt x="8" y="30"/>
                    <a:pt x="8" y="28"/>
                    <a:pt x="7" y="26"/>
                  </a:cubicBezTo>
                  <a:cubicBezTo>
                    <a:pt x="7" y="24"/>
                    <a:pt x="7" y="22"/>
                    <a:pt x="7" y="20"/>
                  </a:cubicBezTo>
                  <a:cubicBezTo>
                    <a:pt x="7" y="17"/>
                    <a:pt x="7" y="13"/>
                    <a:pt x="9" y="11"/>
                  </a:cubicBezTo>
                  <a:close/>
                  <a:moveTo>
                    <a:pt x="1" y="31"/>
                  </a:moveTo>
                  <a:cubicBezTo>
                    <a:pt x="2" y="34"/>
                    <a:pt x="4" y="37"/>
                    <a:pt x="6" y="39"/>
                  </a:cubicBezTo>
                  <a:cubicBezTo>
                    <a:pt x="8" y="41"/>
                    <a:pt x="11" y="43"/>
                    <a:pt x="14" y="44"/>
                  </a:cubicBezTo>
                  <a:cubicBezTo>
                    <a:pt x="16" y="45"/>
                    <a:pt x="20" y="45"/>
                    <a:pt x="23" y="45"/>
                  </a:cubicBezTo>
                  <a:cubicBezTo>
                    <a:pt x="30" y="45"/>
                    <a:pt x="37" y="43"/>
                    <a:pt x="42" y="38"/>
                  </a:cubicBezTo>
                  <a:cubicBezTo>
                    <a:pt x="46" y="34"/>
                    <a:pt x="49" y="28"/>
                    <a:pt x="49" y="21"/>
                  </a:cubicBezTo>
                  <a:cubicBezTo>
                    <a:pt x="49" y="19"/>
                    <a:pt x="49" y="17"/>
                    <a:pt x="48" y="15"/>
                  </a:cubicBezTo>
                  <a:cubicBezTo>
                    <a:pt x="48" y="13"/>
                    <a:pt x="47" y="11"/>
                    <a:pt x="46" y="10"/>
                  </a:cubicBezTo>
                  <a:cubicBezTo>
                    <a:pt x="45" y="8"/>
                    <a:pt x="44" y="6"/>
                    <a:pt x="42" y="5"/>
                  </a:cubicBezTo>
                  <a:cubicBezTo>
                    <a:pt x="40" y="3"/>
                    <a:pt x="38" y="2"/>
                    <a:pt x="35" y="1"/>
                  </a:cubicBezTo>
                  <a:cubicBezTo>
                    <a:pt x="32" y="0"/>
                    <a:pt x="28" y="0"/>
                    <a:pt x="25" y="0"/>
                  </a:cubicBezTo>
                  <a:cubicBezTo>
                    <a:pt x="21" y="0"/>
                    <a:pt x="18" y="0"/>
                    <a:pt x="15" y="1"/>
                  </a:cubicBezTo>
                  <a:cubicBezTo>
                    <a:pt x="12" y="2"/>
                    <a:pt x="9" y="4"/>
                    <a:pt x="6" y="6"/>
                  </a:cubicBezTo>
                  <a:cubicBezTo>
                    <a:pt x="4" y="8"/>
                    <a:pt x="2" y="11"/>
                    <a:pt x="1" y="14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6"/>
                    <a:pt x="0" y="29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55226" y="6650252"/>
            <a:ext cx="2133600" cy="200053"/>
          </a:xfrm>
          <a:prstGeom prst="rect">
            <a:avLst/>
          </a:prstGeom>
          <a:noFill/>
        </p:spPr>
        <p:txBody>
          <a:bodyPr vert="horz" lIns="91436" tIns="45719" rIns="91436" bIns="45719" rtlCol="0" anchor="ctr">
            <a:sp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/>
            <a:r>
              <a:rPr lang="en-US" sz="7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©2018 MFMER  |  3769885-</a:t>
            </a:r>
            <a:fld id="{D445C29B-035B-48ED-941F-A66A11A8A322}" type="slidenum">
              <a:rPr lang="en-US" sz="7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 lvl="0" algn="r"/>
              <a:t>‹#›</a:t>
            </a:fld>
            <a:endParaRPr lang="en-US" sz="7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1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"/>
            <a:ext cx="3400682" cy="13716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4" y="457201"/>
            <a:ext cx="6204449" cy="571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371600"/>
            <a:ext cx="3400682" cy="4800600"/>
          </a:xfrm>
        </p:spPr>
        <p:txBody>
          <a:bodyPr/>
          <a:lstStyle>
            <a:lvl1pPr marL="0" indent="0">
              <a:buNone/>
              <a:defRPr sz="1900"/>
            </a:lvl1pPr>
            <a:lvl2pPr marL="457241" indent="0">
              <a:buNone/>
              <a:defRPr sz="1200"/>
            </a:lvl2pPr>
            <a:lvl3pPr marL="914484" indent="0">
              <a:buNone/>
              <a:defRPr sz="1100"/>
            </a:lvl3pPr>
            <a:lvl4pPr marL="1371725" indent="0">
              <a:buNone/>
              <a:defRPr sz="900"/>
            </a:lvl4pPr>
            <a:lvl5pPr marL="1828968" indent="0">
              <a:buNone/>
              <a:defRPr sz="900"/>
            </a:lvl5pPr>
            <a:lvl6pPr marL="2286209" indent="0">
              <a:buNone/>
              <a:defRPr sz="900"/>
            </a:lvl6pPr>
            <a:lvl7pPr marL="2743452" indent="0">
              <a:buNone/>
              <a:defRPr sz="900"/>
            </a:lvl7pPr>
            <a:lvl8pPr marL="3200693" indent="0">
              <a:buNone/>
              <a:defRPr sz="900"/>
            </a:lvl8pPr>
            <a:lvl9pPr marL="365793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8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"/>
            <a:ext cx="9751060" cy="1371600"/>
          </a:xfrm>
        </p:spPr>
        <p:txBody>
          <a:bodyPr anchor="b"/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8883" y="1444752"/>
            <a:ext cx="9751060" cy="4270248"/>
          </a:xfrm>
        </p:spPr>
        <p:txBody>
          <a:bodyPr/>
          <a:lstStyle>
            <a:lvl1pPr marL="0" indent="0">
              <a:buNone/>
              <a:defRPr sz="3200"/>
            </a:lvl1pPr>
            <a:lvl2pPr marL="457241" indent="0">
              <a:buNone/>
              <a:defRPr sz="2800"/>
            </a:lvl2pPr>
            <a:lvl3pPr marL="914484" indent="0">
              <a:buNone/>
              <a:defRPr sz="2400"/>
            </a:lvl3pPr>
            <a:lvl4pPr marL="1371725" indent="0">
              <a:buNone/>
              <a:defRPr sz="2000"/>
            </a:lvl4pPr>
            <a:lvl5pPr marL="1828968" indent="0">
              <a:buNone/>
              <a:defRPr sz="2000"/>
            </a:lvl5pPr>
            <a:lvl6pPr marL="2286209" indent="0">
              <a:buNone/>
              <a:defRPr sz="2000"/>
            </a:lvl6pPr>
            <a:lvl7pPr marL="2743452" indent="0">
              <a:buNone/>
              <a:defRPr sz="2000"/>
            </a:lvl7pPr>
            <a:lvl8pPr marL="3200693" indent="0">
              <a:buNone/>
              <a:defRPr sz="2000"/>
            </a:lvl8pPr>
            <a:lvl9pPr marL="365793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5788153"/>
            <a:ext cx="9751060" cy="384048"/>
          </a:xfrm>
        </p:spPr>
        <p:txBody>
          <a:bodyPr tIns="45724" anchor="ctr" anchorCtr="0"/>
          <a:lstStyle>
            <a:lvl1pPr marL="0" indent="0">
              <a:spcBef>
                <a:spcPts val="0"/>
              </a:spcBef>
              <a:buNone/>
              <a:defRPr sz="1500"/>
            </a:lvl1pPr>
            <a:lvl2pPr marL="457241" indent="0">
              <a:buNone/>
              <a:defRPr sz="1200"/>
            </a:lvl2pPr>
            <a:lvl3pPr marL="914484" indent="0">
              <a:buNone/>
              <a:defRPr sz="1100"/>
            </a:lvl3pPr>
            <a:lvl4pPr marL="1371725" indent="0">
              <a:buNone/>
              <a:defRPr sz="900"/>
            </a:lvl4pPr>
            <a:lvl5pPr marL="1828968" indent="0">
              <a:buNone/>
              <a:defRPr sz="900"/>
            </a:lvl5pPr>
            <a:lvl6pPr marL="2286209" indent="0">
              <a:buNone/>
              <a:defRPr sz="900"/>
            </a:lvl6pPr>
            <a:lvl7pPr marL="2743452" indent="0">
              <a:buNone/>
              <a:defRPr sz="900"/>
            </a:lvl7pPr>
            <a:lvl8pPr marL="3200693" indent="0">
              <a:buNone/>
              <a:defRPr sz="900"/>
            </a:lvl8pPr>
            <a:lvl9pPr marL="365793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o 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2" cy="6857927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772168" y="825440"/>
            <a:ext cx="1081342" cy="1175809"/>
            <a:chOff x="385763" y="347663"/>
            <a:chExt cx="565150" cy="614362"/>
          </a:xfrm>
          <a:solidFill>
            <a:schemeClr val="tx1"/>
          </a:solidFill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68313" y="647700"/>
              <a:ext cx="396875" cy="314325"/>
            </a:xfrm>
            <a:custGeom>
              <a:avLst/>
              <a:gdLst>
                <a:gd name="T0" fmla="*/ 131 w 165"/>
                <a:gd name="T1" fmla="*/ 0 h 131"/>
                <a:gd name="T2" fmla="*/ 96 w 165"/>
                <a:gd name="T3" fmla="*/ 0 h 131"/>
                <a:gd name="T4" fmla="*/ 96 w 165"/>
                <a:gd name="T5" fmla="*/ 39 h 131"/>
                <a:gd name="T6" fmla="*/ 113 w 165"/>
                <a:gd name="T7" fmla="*/ 78 h 131"/>
                <a:gd name="T8" fmla="*/ 113 w 165"/>
                <a:gd name="T9" fmla="*/ 73 h 131"/>
                <a:gd name="T10" fmla="*/ 104 w 165"/>
                <a:gd name="T11" fmla="*/ 44 h 131"/>
                <a:gd name="T12" fmla="*/ 104 w 165"/>
                <a:gd name="T13" fmla="*/ 34 h 131"/>
                <a:gd name="T14" fmla="*/ 117 w 165"/>
                <a:gd name="T15" fmla="*/ 34 h 131"/>
                <a:gd name="T16" fmla="*/ 117 w 165"/>
                <a:gd name="T17" fmla="*/ 78 h 131"/>
                <a:gd name="T18" fmla="*/ 83 w 165"/>
                <a:gd name="T19" fmla="*/ 129 h 131"/>
                <a:gd name="T20" fmla="*/ 49 w 165"/>
                <a:gd name="T21" fmla="*/ 81 h 131"/>
                <a:gd name="T22" fmla="*/ 70 w 165"/>
                <a:gd name="T23" fmla="*/ 39 h 131"/>
                <a:gd name="T24" fmla="*/ 70 w 165"/>
                <a:gd name="T25" fmla="*/ 34 h 131"/>
                <a:gd name="T26" fmla="*/ 83 w 165"/>
                <a:gd name="T27" fmla="*/ 34 h 131"/>
                <a:gd name="T28" fmla="*/ 92 w 165"/>
                <a:gd name="T29" fmla="*/ 34 h 131"/>
                <a:gd name="T30" fmla="*/ 92 w 165"/>
                <a:gd name="T31" fmla="*/ 26 h 131"/>
                <a:gd name="T32" fmla="*/ 83 w 165"/>
                <a:gd name="T33" fmla="*/ 26 h 131"/>
                <a:gd name="T34" fmla="*/ 70 w 165"/>
                <a:gd name="T35" fmla="*/ 26 h 131"/>
                <a:gd name="T36" fmla="*/ 70 w 165"/>
                <a:gd name="T37" fmla="*/ 26 h 131"/>
                <a:gd name="T38" fmla="*/ 62 w 165"/>
                <a:gd name="T39" fmla="*/ 26 h 131"/>
                <a:gd name="T40" fmla="*/ 62 w 165"/>
                <a:gd name="T41" fmla="*/ 26 h 131"/>
                <a:gd name="T42" fmla="*/ 41 w 165"/>
                <a:gd name="T43" fmla="*/ 26 h 131"/>
                <a:gd name="T44" fmla="*/ 41 w 165"/>
                <a:gd name="T45" fmla="*/ 73 h 131"/>
                <a:gd name="T46" fmla="*/ 41 w 165"/>
                <a:gd name="T47" fmla="*/ 77 h 131"/>
                <a:gd name="T48" fmla="*/ 41 w 165"/>
                <a:gd name="T49" fmla="*/ 77 h 131"/>
                <a:gd name="T50" fmla="*/ 49 w 165"/>
                <a:gd name="T51" fmla="*/ 71 h 131"/>
                <a:gd name="T52" fmla="*/ 49 w 165"/>
                <a:gd name="T53" fmla="*/ 71 h 131"/>
                <a:gd name="T54" fmla="*/ 49 w 165"/>
                <a:gd name="T55" fmla="*/ 34 h 131"/>
                <a:gd name="T56" fmla="*/ 62 w 165"/>
                <a:gd name="T57" fmla="*/ 34 h 131"/>
                <a:gd name="T58" fmla="*/ 62 w 165"/>
                <a:gd name="T59" fmla="*/ 34 h 131"/>
                <a:gd name="T60" fmla="*/ 62 w 165"/>
                <a:gd name="T61" fmla="*/ 44 h 131"/>
                <a:gd name="T62" fmla="*/ 35 w 165"/>
                <a:gd name="T63" fmla="*/ 85 h 131"/>
                <a:gd name="T64" fmla="*/ 8 w 165"/>
                <a:gd name="T65" fmla="*/ 44 h 131"/>
                <a:gd name="T66" fmla="*/ 8 w 165"/>
                <a:gd name="T67" fmla="*/ 8 h 131"/>
                <a:gd name="T68" fmla="*/ 35 w 165"/>
                <a:gd name="T69" fmla="*/ 8 h 131"/>
                <a:gd name="T70" fmla="*/ 62 w 165"/>
                <a:gd name="T71" fmla="*/ 8 h 131"/>
                <a:gd name="T72" fmla="*/ 62 w 165"/>
                <a:gd name="T73" fmla="*/ 22 h 131"/>
                <a:gd name="T74" fmla="*/ 70 w 165"/>
                <a:gd name="T75" fmla="*/ 22 h 131"/>
                <a:gd name="T76" fmla="*/ 70 w 165"/>
                <a:gd name="T77" fmla="*/ 0 h 131"/>
                <a:gd name="T78" fmla="*/ 35 w 165"/>
                <a:gd name="T79" fmla="*/ 0 h 131"/>
                <a:gd name="T80" fmla="*/ 0 w 165"/>
                <a:gd name="T81" fmla="*/ 0 h 131"/>
                <a:gd name="T82" fmla="*/ 0 w 165"/>
                <a:gd name="T83" fmla="*/ 39 h 131"/>
                <a:gd name="T84" fmla="*/ 35 w 165"/>
                <a:gd name="T85" fmla="*/ 88 h 131"/>
                <a:gd name="T86" fmla="*/ 42 w 165"/>
                <a:gd name="T87" fmla="*/ 85 h 131"/>
                <a:gd name="T88" fmla="*/ 83 w 165"/>
                <a:gd name="T89" fmla="*/ 131 h 131"/>
                <a:gd name="T90" fmla="*/ 124 w 165"/>
                <a:gd name="T91" fmla="*/ 85 h 131"/>
                <a:gd name="T92" fmla="*/ 131 w 165"/>
                <a:gd name="T93" fmla="*/ 88 h 131"/>
                <a:gd name="T94" fmla="*/ 165 w 165"/>
                <a:gd name="T95" fmla="*/ 39 h 131"/>
                <a:gd name="T96" fmla="*/ 165 w 165"/>
                <a:gd name="T97" fmla="*/ 0 h 131"/>
                <a:gd name="T98" fmla="*/ 131 w 165"/>
                <a:gd name="T99" fmla="*/ 0 h 131"/>
                <a:gd name="T100" fmla="*/ 157 w 165"/>
                <a:gd name="T101" fmla="*/ 44 h 131"/>
                <a:gd name="T102" fmla="*/ 131 w 165"/>
                <a:gd name="T103" fmla="*/ 85 h 131"/>
                <a:gd name="T104" fmla="*/ 124 w 165"/>
                <a:gd name="T105" fmla="*/ 82 h 131"/>
                <a:gd name="T106" fmla="*/ 125 w 165"/>
                <a:gd name="T107" fmla="*/ 73 h 131"/>
                <a:gd name="T108" fmla="*/ 125 w 165"/>
                <a:gd name="T109" fmla="*/ 26 h 131"/>
                <a:gd name="T110" fmla="*/ 104 w 165"/>
                <a:gd name="T111" fmla="*/ 26 h 131"/>
                <a:gd name="T112" fmla="*/ 104 w 165"/>
                <a:gd name="T113" fmla="*/ 8 h 131"/>
                <a:gd name="T114" fmla="*/ 131 w 165"/>
                <a:gd name="T115" fmla="*/ 8 h 131"/>
                <a:gd name="T116" fmla="*/ 157 w 165"/>
                <a:gd name="T117" fmla="*/ 8 h 131"/>
                <a:gd name="T118" fmla="*/ 157 w 165"/>
                <a:gd name="T119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31">
                  <a:moveTo>
                    <a:pt x="13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57"/>
                    <a:pt x="102" y="70"/>
                    <a:pt x="113" y="78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05" y="64"/>
                    <a:pt x="104" y="53"/>
                    <a:pt x="104" y="4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17" y="95"/>
                    <a:pt x="112" y="116"/>
                    <a:pt x="83" y="129"/>
                  </a:cubicBezTo>
                  <a:cubicBezTo>
                    <a:pt x="55" y="116"/>
                    <a:pt x="50" y="97"/>
                    <a:pt x="49" y="81"/>
                  </a:cubicBezTo>
                  <a:cubicBezTo>
                    <a:pt x="62" y="72"/>
                    <a:pt x="70" y="59"/>
                    <a:pt x="70" y="39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4"/>
                    <a:pt x="41" y="76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5" y="75"/>
                    <a:pt x="47" y="73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58"/>
                    <a:pt x="60" y="74"/>
                    <a:pt x="35" y="85"/>
                  </a:cubicBezTo>
                  <a:cubicBezTo>
                    <a:pt x="11" y="74"/>
                    <a:pt x="8" y="58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65"/>
                    <a:pt x="14" y="80"/>
                    <a:pt x="35" y="88"/>
                  </a:cubicBezTo>
                  <a:cubicBezTo>
                    <a:pt x="38" y="87"/>
                    <a:pt x="40" y="86"/>
                    <a:pt x="42" y="85"/>
                  </a:cubicBezTo>
                  <a:cubicBezTo>
                    <a:pt x="46" y="109"/>
                    <a:pt x="61" y="123"/>
                    <a:pt x="83" y="131"/>
                  </a:cubicBezTo>
                  <a:cubicBezTo>
                    <a:pt x="105" y="123"/>
                    <a:pt x="120" y="109"/>
                    <a:pt x="124" y="85"/>
                  </a:cubicBezTo>
                  <a:cubicBezTo>
                    <a:pt x="126" y="86"/>
                    <a:pt x="128" y="87"/>
                    <a:pt x="131" y="88"/>
                  </a:cubicBezTo>
                  <a:cubicBezTo>
                    <a:pt x="152" y="80"/>
                    <a:pt x="165" y="65"/>
                    <a:pt x="165" y="39"/>
                  </a:cubicBezTo>
                  <a:cubicBezTo>
                    <a:pt x="165" y="0"/>
                    <a:pt x="165" y="0"/>
                    <a:pt x="165" y="0"/>
                  </a:cubicBezTo>
                  <a:lnTo>
                    <a:pt x="131" y="0"/>
                  </a:lnTo>
                  <a:close/>
                  <a:moveTo>
                    <a:pt x="157" y="44"/>
                  </a:moveTo>
                  <a:cubicBezTo>
                    <a:pt x="157" y="58"/>
                    <a:pt x="155" y="74"/>
                    <a:pt x="131" y="85"/>
                  </a:cubicBezTo>
                  <a:cubicBezTo>
                    <a:pt x="128" y="84"/>
                    <a:pt x="126" y="83"/>
                    <a:pt x="124" y="82"/>
                  </a:cubicBezTo>
                  <a:cubicBezTo>
                    <a:pt x="125" y="79"/>
                    <a:pt x="125" y="76"/>
                    <a:pt x="125" y="7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57" y="8"/>
                    <a:pt x="157" y="8"/>
                    <a:pt x="157" y="8"/>
                  </a:cubicBezTo>
                  <a:lnTo>
                    <a:pt x="15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500063" y="488950"/>
              <a:ext cx="87313" cy="106362"/>
            </a:xfrm>
            <a:custGeom>
              <a:avLst/>
              <a:gdLst>
                <a:gd name="T0" fmla="*/ 3 w 36"/>
                <a:gd name="T1" fmla="*/ 44 h 44"/>
                <a:gd name="T2" fmla="*/ 3 w 36"/>
                <a:gd name="T3" fmla="*/ 43 h 44"/>
                <a:gd name="T4" fmla="*/ 6 w 36"/>
                <a:gd name="T5" fmla="*/ 41 h 44"/>
                <a:gd name="T6" fmla="*/ 6 w 36"/>
                <a:gd name="T7" fmla="*/ 41 h 44"/>
                <a:gd name="T8" fmla="*/ 7 w 36"/>
                <a:gd name="T9" fmla="*/ 37 h 44"/>
                <a:gd name="T10" fmla="*/ 7 w 36"/>
                <a:gd name="T11" fmla="*/ 32 h 44"/>
                <a:gd name="T12" fmla="*/ 7 w 36"/>
                <a:gd name="T13" fmla="*/ 15 h 44"/>
                <a:gd name="T14" fmla="*/ 7 w 36"/>
                <a:gd name="T15" fmla="*/ 7 h 44"/>
                <a:gd name="T16" fmla="*/ 6 w 36"/>
                <a:gd name="T17" fmla="*/ 3 h 44"/>
                <a:gd name="T18" fmla="*/ 5 w 36"/>
                <a:gd name="T19" fmla="*/ 3 h 44"/>
                <a:gd name="T20" fmla="*/ 0 w 36"/>
                <a:gd name="T21" fmla="*/ 2 h 44"/>
                <a:gd name="T22" fmla="*/ 0 w 36"/>
                <a:gd name="T23" fmla="*/ 0 h 44"/>
                <a:gd name="T24" fmla="*/ 10 w 36"/>
                <a:gd name="T25" fmla="*/ 0 h 44"/>
                <a:gd name="T26" fmla="*/ 19 w 36"/>
                <a:gd name="T27" fmla="*/ 0 h 44"/>
                <a:gd name="T28" fmla="*/ 19 w 36"/>
                <a:gd name="T29" fmla="*/ 2 h 44"/>
                <a:gd name="T30" fmla="*/ 15 w 36"/>
                <a:gd name="T31" fmla="*/ 3 h 44"/>
                <a:gd name="T32" fmla="*/ 14 w 36"/>
                <a:gd name="T33" fmla="*/ 3 h 44"/>
                <a:gd name="T34" fmla="*/ 13 w 36"/>
                <a:gd name="T35" fmla="*/ 6 h 44"/>
                <a:gd name="T36" fmla="*/ 13 w 36"/>
                <a:gd name="T37" fmla="*/ 15 h 44"/>
                <a:gd name="T38" fmla="*/ 13 w 36"/>
                <a:gd name="T39" fmla="*/ 36 h 44"/>
                <a:gd name="T40" fmla="*/ 13 w 36"/>
                <a:gd name="T41" fmla="*/ 41 h 44"/>
                <a:gd name="T42" fmla="*/ 18 w 36"/>
                <a:gd name="T43" fmla="*/ 42 h 44"/>
                <a:gd name="T44" fmla="*/ 31 w 36"/>
                <a:gd name="T45" fmla="*/ 41 h 44"/>
                <a:gd name="T46" fmla="*/ 32 w 36"/>
                <a:gd name="T47" fmla="*/ 38 h 44"/>
                <a:gd name="T48" fmla="*/ 33 w 36"/>
                <a:gd name="T49" fmla="*/ 33 h 44"/>
                <a:gd name="T50" fmla="*/ 36 w 36"/>
                <a:gd name="T51" fmla="*/ 33 h 44"/>
                <a:gd name="T52" fmla="*/ 34 w 36"/>
                <a:gd name="T53" fmla="*/ 44 h 44"/>
                <a:gd name="T54" fmla="*/ 32 w 36"/>
                <a:gd name="T55" fmla="*/ 44 h 44"/>
                <a:gd name="T56" fmla="*/ 27 w 36"/>
                <a:gd name="T57" fmla="*/ 44 h 44"/>
                <a:gd name="T58" fmla="*/ 10 w 36"/>
                <a:gd name="T59" fmla="*/ 44 h 44"/>
                <a:gd name="T60" fmla="*/ 3 w 36"/>
                <a:gd name="T6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4">
                  <a:moveTo>
                    <a:pt x="3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7" y="39"/>
                    <a:pt x="7" y="37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7" y="10"/>
                    <a:pt x="7" y="7"/>
                  </a:cubicBezTo>
                  <a:cubicBezTo>
                    <a:pt x="7" y="5"/>
                    <a:pt x="6" y="4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9" y="0"/>
                    <a:pt x="10" y="0"/>
                  </a:cubicBezTo>
                  <a:cubicBezTo>
                    <a:pt x="11" y="0"/>
                    <a:pt x="15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2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7"/>
                    <a:pt x="13" y="10"/>
                    <a:pt x="13" y="1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8"/>
                    <a:pt x="13" y="40"/>
                    <a:pt x="13" y="41"/>
                  </a:cubicBezTo>
                  <a:cubicBezTo>
                    <a:pt x="16" y="42"/>
                    <a:pt x="16" y="42"/>
                    <a:pt x="18" y="42"/>
                  </a:cubicBezTo>
                  <a:cubicBezTo>
                    <a:pt x="24" y="42"/>
                    <a:pt x="29" y="41"/>
                    <a:pt x="31" y="41"/>
                  </a:cubicBezTo>
                  <a:cubicBezTo>
                    <a:pt x="32" y="40"/>
                    <a:pt x="32" y="39"/>
                    <a:pt x="32" y="38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6"/>
                    <a:pt x="35" y="40"/>
                    <a:pt x="34" y="44"/>
                  </a:cubicBezTo>
                  <a:cubicBezTo>
                    <a:pt x="33" y="44"/>
                    <a:pt x="33" y="44"/>
                    <a:pt x="32" y="44"/>
                  </a:cubicBezTo>
                  <a:cubicBezTo>
                    <a:pt x="31" y="44"/>
                    <a:pt x="29" y="44"/>
                    <a:pt x="27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7" y="44"/>
                    <a:pt x="5" y="44"/>
                    <a:pt x="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596900" y="488950"/>
              <a:ext cx="44450" cy="106362"/>
            </a:xfrm>
            <a:custGeom>
              <a:avLst/>
              <a:gdLst>
                <a:gd name="T0" fmla="*/ 19 w 19"/>
                <a:gd name="T1" fmla="*/ 42 h 44"/>
                <a:gd name="T2" fmla="*/ 19 w 19"/>
                <a:gd name="T3" fmla="*/ 44 h 44"/>
                <a:gd name="T4" fmla="*/ 10 w 19"/>
                <a:gd name="T5" fmla="*/ 44 h 44"/>
                <a:gd name="T6" fmla="*/ 0 w 19"/>
                <a:gd name="T7" fmla="*/ 44 h 44"/>
                <a:gd name="T8" fmla="*/ 0 w 19"/>
                <a:gd name="T9" fmla="*/ 42 h 44"/>
                <a:gd name="T10" fmla="*/ 4 w 19"/>
                <a:gd name="T11" fmla="*/ 42 h 44"/>
                <a:gd name="T12" fmla="*/ 5 w 19"/>
                <a:gd name="T13" fmla="*/ 41 h 44"/>
                <a:gd name="T14" fmla="*/ 6 w 19"/>
                <a:gd name="T15" fmla="*/ 38 h 44"/>
                <a:gd name="T16" fmla="*/ 6 w 19"/>
                <a:gd name="T17" fmla="*/ 30 h 44"/>
                <a:gd name="T18" fmla="*/ 6 w 19"/>
                <a:gd name="T19" fmla="*/ 15 h 44"/>
                <a:gd name="T20" fmla="*/ 6 w 19"/>
                <a:gd name="T21" fmla="*/ 7 h 44"/>
                <a:gd name="T22" fmla="*/ 5 w 19"/>
                <a:gd name="T23" fmla="*/ 3 h 44"/>
                <a:gd name="T24" fmla="*/ 4 w 19"/>
                <a:gd name="T25" fmla="*/ 3 h 44"/>
                <a:gd name="T26" fmla="*/ 0 w 19"/>
                <a:gd name="T27" fmla="*/ 2 h 44"/>
                <a:gd name="T28" fmla="*/ 0 w 19"/>
                <a:gd name="T29" fmla="*/ 0 h 44"/>
                <a:gd name="T30" fmla="*/ 9 w 19"/>
                <a:gd name="T31" fmla="*/ 0 h 44"/>
                <a:gd name="T32" fmla="*/ 19 w 19"/>
                <a:gd name="T33" fmla="*/ 0 h 44"/>
                <a:gd name="T34" fmla="*/ 19 w 19"/>
                <a:gd name="T35" fmla="*/ 2 h 44"/>
                <a:gd name="T36" fmla="*/ 14 w 19"/>
                <a:gd name="T37" fmla="*/ 3 h 44"/>
                <a:gd name="T38" fmla="*/ 13 w 19"/>
                <a:gd name="T39" fmla="*/ 3 h 44"/>
                <a:gd name="T40" fmla="*/ 12 w 19"/>
                <a:gd name="T41" fmla="*/ 6 h 44"/>
                <a:gd name="T42" fmla="*/ 12 w 19"/>
                <a:gd name="T43" fmla="*/ 15 h 44"/>
                <a:gd name="T44" fmla="*/ 12 w 19"/>
                <a:gd name="T45" fmla="*/ 30 h 44"/>
                <a:gd name="T46" fmla="*/ 12 w 19"/>
                <a:gd name="T47" fmla="*/ 38 h 44"/>
                <a:gd name="T48" fmla="*/ 13 w 19"/>
                <a:gd name="T49" fmla="*/ 41 h 44"/>
                <a:gd name="T50" fmla="*/ 14 w 19"/>
                <a:gd name="T51" fmla="*/ 42 h 44"/>
                <a:gd name="T52" fmla="*/ 19 w 19"/>
                <a:gd name="T53" fmla="*/ 42 h 44"/>
                <a:gd name="T54" fmla="*/ 12 w 19"/>
                <a:gd name="T55" fmla="*/ 6 h 44"/>
                <a:gd name="T56" fmla="*/ 12 w 19"/>
                <a:gd name="T57" fmla="*/ 15 h 44"/>
                <a:gd name="T58" fmla="*/ 12 w 19"/>
                <a:gd name="T59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44">
                  <a:moveTo>
                    <a:pt x="19" y="42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4" y="44"/>
                    <a:pt x="11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38"/>
                    <a:pt x="6" y="35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2"/>
                    <a:pt x="6" y="10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0"/>
                    <a:pt x="9" y="0"/>
                  </a:cubicBezTo>
                  <a:cubicBezTo>
                    <a:pt x="11" y="0"/>
                    <a:pt x="14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2"/>
                    <a:pt x="15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2" y="35"/>
                    <a:pt x="12" y="38"/>
                  </a:cubicBezTo>
                  <a:cubicBezTo>
                    <a:pt x="12" y="40"/>
                    <a:pt x="13" y="41"/>
                    <a:pt x="13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5" y="42"/>
                    <a:pt x="16" y="42"/>
                    <a:pt x="19" y="42"/>
                  </a:cubicBezTo>
                  <a:close/>
                  <a:moveTo>
                    <a:pt x="12" y="6"/>
                  </a:move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658813" y="488950"/>
              <a:ext cx="122238" cy="111125"/>
            </a:xfrm>
            <a:custGeom>
              <a:avLst/>
              <a:gdLst>
                <a:gd name="T0" fmla="*/ 0 w 51"/>
                <a:gd name="T1" fmla="*/ 44 h 46"/>
                <a:gd name="T2" fmla="*/ 0 w 51"/>
                <a:gd name="T3" fmla="*/ 42 h 46"/>
                <a:gd name="T4" fmla="*/ 4 w 51"/>
                <a:gd name="T5" fmla="*/ 42 h 46"/>
                <a:gd name="T6" fmla="*/ 5 w 51"/>
                <a:gd name="T7" fmla="*/ 41 h 46"/>
                <a:gd name="T8" fmla="*/ 5 w 51"/>
                <a:gd name="T9" fmla="*/ 38 h 46"/>
                <a:gd name="T10" fmla="*/ 6 w 51"/>
                <a:gd name="T11" fmla="*/ 31 h 46"/>
                <a:gd name="T12" fmla="*/ 6 w 51"/>
                <a:gd name="T13" fmla="*/ 6 h 46"/>
                <a:gd name="T14" fmla="*/ 5 w 51"/>
                <a:gd name="T15" fmla="*/ 4 h 46"/>
                <a:gd name="T16" fmla="*/ 4 w 51"/>
                <a:gd name="T17" fmla="*/ 3 h 46"/>
                <a:gd name="T18" fmla="*/ 3 w 51"/>
                <a:gd name="T19" fmla="*/ 2 h 46"/>
                <a:gd name="T20" fmla="*/ 0 w 51"/>
                <a:gd name="T21" fmla="*/ 2 h 46"/>
                <a:gd name="T22" fmla="*/ 0 w 51"/>
                <a:gd name="T23" fmla="*/ 0 h 46"/>
                <a:gd name="T24" fmla="*/ 7 w 51"/>
                <a:gd name="T25" fmla="*/ 0 h 46"/>
                <a:gd name="T26" fmla="*/ 11 w 51"/>
                <a:gd name="T27" fmla="*/ 0 h 46"/>
                <a:gd name="T28" fmla="*/ 15 w 51"/>
                <a:gd name="T29" fmla="*/ 5 h 46"/>
                <a:gd name="T30" fmla="*/ 22 w 51"/>
                <a:gd name="T31" fmla="*/ 13 h 46"/>
                <a:gd name="T32" fmla="*/ 32 w 51"/>
                <a:gd name="T33" fmla="*/ 25 h 46"/>
                <a:gd name="T34" fmla="*/ 39 w 51"/>
                <a:gd name="T35" fmla="*/ 33 h 46"/>
                <a:gd name="T36" fmla="*/ 42 w 51"/>
                <a:gd name="T37" fmla="*/ 36 h 46"/>
                <a:gd name="T38" fmla="*/ 42 w 51"/>
                <a:gd name="T39" fmla="*/ 14 h 46"/>
                <a:gd name="T40" fmla="*/ 42 w 51"/>
                <a:gd name="T41" fmla="*/ 7 h 46"/>
                <a:gd name="T42" fmla="*/ 42 w 51"/>
                <a:gd name="T43" fmla="*/ 3 h 46"/>
                <a:gd name="T44" fmla="*/ 41 w 51"/>
                <a:gd name="T45" fmla="*/ 3 h 46"/>
                <a:gd name="T46" fmla="*/ 36 w 51"/>
                <a:gd name="T47" fmla="*/ 2 h 46"/>
                <a:gd name="T48" fmla="*/ 36 w 51"/>
                <a:gd name="T49" fmla="*/ 0 h 46"/>
                <a:gd name="T50" fmla="*/ 44 w 51"/>
                <a:gd name="T51" fmla="*/ 0 h 46"/>
                <a:gd name="T52" fmla="*/ 51 w 51"/>
                <a:gd name="T53" fmla="*/ 0 h 46"/>
                <a:gd name="T54" fmla="*/ 51 w 51"/>
                <a:gd name="T55" fmla="*/ 2 h 46"/>
                <a:gd name="T56" fmla="*/ 46 w 51"/>
                <a:gd name="T57" fmla="*/ 3 h 46"/>
                <a:gd name="T58" fmla="*/ 46 w 51"/>
                <a:gd name="T59" fmla="*/ 3 h 46"/>
                <a:gd name="T60" fmla="*/ 45 w 51"/>
                <a:gd name="T61" fmla="*/ 7 h 46"/>
                <a:gd name="T62" fmla="*/ 45 w 51"/>
                <a:gd name="T63" fmla="*/ 14 h 46"/>
                <a:gd name="T64" fmla="*/ 45 w 51"/>
                <a:gd name="T65" fmla="*/ 29 h 46"/>
                <a:gd name="T66" fmla="*/ 45 w 51"/>
                <a:gd name="T67" fmla="*/ 46 h 46"/>
                <a:gd name="T68" fmla="*/ 42 w 51"/>
                <a:gd name="T69" fmla="*/ 46 h 46"/>
                <a:gd name="T70" fmla="*/ 41 w 51"/>
                <a:gd name="T71" fmla="*/ 45 h 46"/>
                <a:gd name="T72" fmla="*/ 41 w 51"/>
                <a:gd name="T73" fmla="*/ 44 h 46"/>
                <a:gd name="T74" fmla="*/ 40 w 51"/>
                <a:gd name="T75" fmla="*/ 43 h 46"/>
                <a:gd name="T76" fmla="*/ 36 w 51"/>
                <a:gd name="T77" fmla="*/ 39 h 46"/>
                <a:gd name="T78" fmla="*/ 31 w 51"/>
                <a:gd name="T79" fmla="*/ 33 h 46"/>
                <a:gd name="T80" fmla="*/ 8 w 51"/>
                <a:gd name="T81" fmla="*/ 7 h 46"/>
                <a:gd name="T82" fmla="*/ 8 w 51"/>
                <a:gd name="T83" fmla="*/ 31 h 46"/>
                <a:gd name="T84" fmla="*/ 9 w 51"/>
                <a:gd name="T85" fmla="*/ 38 h 46"/>
                <a:gd name="T86" fmla="*/ 9 w 51"/>
                <a:gd name="T87" fmla="*/ 41 h 46"/>
                <a:gd name="T88" fmla="*/ 10 w 51"/>
                <a:gd name="T89" fmla="*/ 42 h 46"/>
                <a:gd name="T90" fmla="*/ 14 w 51"/>
                <a:gd name="T91" fmla="*/ 42 h 46"/>
                <a:gd name="T92" fmla="*/ 14 w 51"/>
                <a:gd name="T93" fmla="*/ 44 h 46"/>
                <a:gd name="T94" fmla="*/ 8 w 51"/>
                <a:gd name="T95" fmla="*/ 44 h 46"/>
                <a:gd name="T96" fmla="*/ 0 w 51"/>
                <a:gd name="T97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46">
                  <a:moveTo>
                    <a:pt x="0" y="44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5" y="41"/>
                    <a:pt x="5" y="40"/>
                    <a:pt x="5" y="38"/>
                  </a:cubicBezTo>
                  <a:cubicBezTo>
                    <a:pt x="6" y="35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7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3"/>
                    <a:pt x="15" y="4"/>
                    <a:pt x="15" y="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5" y="28"/>
                    <a:pt x="37" y="31"/>
                    <a:pt x="39" y="33"/>
                  </a:cubicBezTo>
                  <a:cubicBezTo>
                    <a:pt x="40" y="34"/>
                    <a:pt x="41" y="35"/>
                    <a:pt x="42" y="3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2"/>
                    <a:pt x="42" y="9"/>
                    <a:pt x="42" y="7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9" y="2"/>
                    <a:pt x="36" y="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7" y="0"/>
                    <a:pt x="49" y="0"/>
                    <a:pt x="51" y="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4"/>
                    <a:pt x="45" y="5"/>
                    <a:pt x="45" y="7"/>
                  </a:cubicBezTo>
                  <a:cubicBezTo>
                    <a:pt x="45" y="9"/>
                    <a:pt x="45" y="12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2"/>
                    <a:pt x="45" y="37"/>
                    <a:pt x="45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4"/>
                    <a:pt x="41" y="44"/>
                  </a:cubicBezTo>
                  <a:cubicBezTo>
                    <a:pt x="41" y="44"/>
                    <a:pt x="40" y="44"/>
                    <a:pt x="40" y="43"/>
                  </a:cubicBezTo>
                  <a:cubicBezTo>
                    <a:pt x="38" y="41"/>
                    <a:pt x="36" y="40"/>
                    <a:pt x="36" y="39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8"/>
                  </a:cubicBezTo>
                  <a:cubicBezTo>
                    <a:pt x="9" y="40"/>
                    <a:pt x="9" y="41"/>
                    <a:pt x="9" y="41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1" y="42"/>
                    <a:pt x="12" y="42"/>
                    <a:pt x="14" y="42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0" y="44"/>
                    <a:pt x="8" y="44"/>
                  </a:cubicBezTo>
                  <a:cubicBezTo>
                    <a:pt x="5" y="44"/>
                    <a:pt x="3" y="44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795338" y="488950"/>
              <a:ext cx="46038" cy="106362"/>
            </a:xfrm>
            <a:custGeom>
              <a:avLst/>
              <a:gdLst>
                <a:gd name="T0" fmla="*/ 19 w 19"/>
                <a:gd name="T1" fmla="*/ 42 h 44"/>
                <a:gd name="T2" fmla="*/ 19 w 19"/>
                <a:gd name="T3" fmla="*/ 44 h 44"/>
                <a:gd name="T4" fmla="*/ 10 w 19"/>
                <a:gd name="T5" fmla="*/ 44 h 44"/>
                <a:gd name="T6" fmla="*/ 0 w 19"/>
                <a:gd name="T7" fmla="*/ 44 h 44"/>
                <a:gd name="T8" fmla="*/ 0 w 19"/>
                <a:gd name="T9" fmla="*/ 42 h 44"/>
                <a:gd name="T10" fmla="*/ 4 w 19"/>
                <a:gd name="T11" fmla="*/ 42 h 44"/>
                <a:gd name="T12" fmla="*/ 5 w 19"/>
                <a:gd name="T13" fmla="*/ 41 h 44"/>
                <a:gd name="T14" fmla="*/ 6 w 19"/>
                <a:gd name="T15" fmla="*/ 38 h 44"/>
                <a:gd name="T16" fmla="*/ 6 w 19"/>
                <a:gd name="T17" fmla="*/ 30 h 44"/>
                <a:gd name="T18" fmla="*/ 6 w 19"/>
                <a:gd name="T19" fmla="*/ 15 h 44"/>
                <a:gd name="T20" fmla="*/ 6 w 19"/>
                <a:gd name="T21" fmla="*/ 7 h 44"/>
                <a:gd name="T22" fmla="*/ 5 w 19"/>
                <a:gd name="T23" fmla="*/ 3 h 44"/>
                <a:gd name="T24" fmla="*/ 4 w 19"/>
                <a:gd name="T25" fmla="*/ 3 h 44"/>
                <a:gd name="T26" fmla="*/ 0 w 19"/>
                <a:gd name="T27" fmla="*/ 2 h 44"/>
                <a:gd name="T28" fmla="*/ 0 w 19"/>
                <a:gd name="T29" fmla="*/ 0 h 44"/>
                <a:gd name="T30" fmla="*/ 9 w 19"/>
                <a:gd name="T31" fmla="*/ 0 h 44"/>
                <a:gd name="T32" fmla="*/ 19 w 19"/>
                <a:gd name="T33" fmla="*/ 0 h 44"/>
                <a:gd name="T34" fmla="*/ 19 w 19"/>
                <a:gd name="T35" fmla="*/ 2 h 44"/>
                <a:gd name="T36" fmla="*/ 14 w 19"/>
                <a:gd name="T37" fmla="*/ 3 h 44"/>
                <a:gd name="T38" fmla="*/ 13 w 19"/>
                <a:gd name="T39" fmla="*/ 3 h 44"/>
                <a:gd name="T40" fmla="*/ 12 w 19"/>
                <a:gd name="T41" fmla="*/ 6 h 44"/>
                <a:gd name="T42" fmla="*/ 12 w 19"/>
                <a:gd name="T43" fmla="*/ 15 h 44"/>
                <a:gd name="T44" fmla="*/ 12 w 19"/>
                <a:gd name="T45" fmla="*/ 30 h 44"/>
                <a:gd name="T46" fmla="*/ 12 w 19"/>
                <a:gd name="T47" fmla="*/ 38 h 44"/>
                <a:gd name="T48" fmla="*/ 13 w 19"/>
                <a:gd name="T49" fmla="*/ 41 h 44"/>
                <a:gd name="T50" fmla="*/ 14 w 19"/>
                <a:gd name="T51" fmla="*/ 42 h 44"/>
                <a:gd name="T52" fmla="*/ 19 w 19"/>
                <a:gd name="T5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44">
                  <a:moveTo>
                    <a:pt x="19" y="42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4" y="44"/>
                    <a:pt x="11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38"/>
                    <a:pt x="6" y="35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2"/>
                    <a:pt x="6" y="10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0"/>
                    <a:pt x="9" y="0"/>
                  </a:cubicBezTo>
                  <a:cubicBezTo>
                    <a:pt x="11" y="0"/>
                    <a:pt x="14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2"/>
                    <a:pt x="14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2" y="35"/>
                    <a:pt x="12" y="38"/>
                  </a:cubicBezTo>
                  <a:cubicBezTo>
                    <a:pt x="12" y="40"/>
                    <a:pt x="12" y="41"/>
                    <a:pt x="13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4" y="42"/>
                    <a:pt x="16" y="42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847725" y="488950"/>
              <a:ext cx="103188" cy="107950"/>
            </a:xfrm>
            <a:custGeom>
              <a:avLst/>
              <a:gdLst>
                <a:gd name="T0" fmla="*/ 43 w 43"/>
                <a:gd name="T1" fmla="*/ 39 h 45"/>
                <a:gd name="T2" fmla="*/ 42 w 43"/>
                <a:gd name="T3" fmla="*/ 42 h 45"/>
                <a:gd name="T4" fmla="*/ 34 w 43"/>
                <a:gd name="T5" fmla="*/ 44 h 45"/>
                <a:gd name="T6" fmla="*/ 26 w 43"/>
                <a:gd name="T7" fmla="*/ 45 h 45"/>
                <a:gd name="T8" fmla="*/ 17 w 43"/>
                <a:gd name="T9" fmla="*/ 44 h 45"/>
                <a:gd name="T10" fmla="*/ 9 w 43"/>
                <a:gd name="T11" fmla="*/ 41 h 45"/>
                <a:gd name="T12" fmla="*/ 4 w 43"/>
                <a:gd name="T13" fmla="*/ 36 h 45"/>
                <a:gd name="T14" fmla="*/ 1 w 43"/>
                <a:gd name="T15" fmla="*/ 30 h 45"/>
                <a:gd name="T16" fmla="*/ 0 w 43"/>
                <a:gd name="T17" fmla="*/ 22 h 45"/>
                <a:gd name="T18" fmla="*/ 7 w 43"/>
                <a:gd name="T19" fmla="*/ 6 h 45"/>
                <a:gd name="T20" fmla="*/ 27 w 43"/>
                <a:gd name="T21" fmla="*/ 0 h 45"/>
                <a:gd name="T22" fmla="*/ 32 w 43"/>
                <a:gd name="T23" fmla="*/ 0 h 45"/>
                <a:gd name="T24" fmla="*/ 38 w 43"/>
                <a:gd name="T25" fmla="*/ 1 h 45"/>
                <a:gd name="T26" fmla="*/ 43 w 43"/>
                <a:gd name="T27" fmla="*/ 2 h 45"/>
                <a:gd name="T28" fmla="*/ 42 w 43"/>
                <a:gd name="T29" fmla="*/ 5 h 45"/>
                <a:gd name="T30" fmla="*/ 41 w 43"/>
                <a:gd name="T31" fmla="*/ 12 h 45"/>
                <a:gd name="T32" fmla="*/ 39 w 43"/>
                <a:gd name="T33" fmla="*/ 12 h 45"/>
                <a:gd name="T34" fmla="*/ 39 w 43"/>
                <a:gd name="T35" fmla="*/ 8 h 45"/>
                <a:gd name="T36" fmla="*/ 36 w 43"/>
                <a:gd name="T37" fmla="*/ 3 h 45"/>
                <a:gd name="T38" fmla="*/ 26 w 43"/>
                <a:gd name="T39" fmla="*/ 2 h 45"/>
                <a:gd name="T40" fmla="*/ 18 w 43"/>
                <a:gd name="T41" fmla="*/ 3 h 45"/>
                <a:gd name="T42" fmla="*/ 13 w 43"/>
                <a:gd name="T43" fmla="*/ 6 h 45"/>
                <a:gd name="T44" fmla="*/ 9 w 43"/>
                <a:gd name="T45" fmla="*/ 12 h 45"/>
                <a:gd name="T46" fmla="*/ 7 w 43"/>
                <a:gd name="T47" fmla="*/ 21 h 45"/>
                <a:gd name="T48" fmla="*/ 13 w 43"/>
                <a:gd name="T49" fmla="*/ 36 h 45"/>
                <a:gd name="T50" fmla="*/ 29 w 43"/>
                <a:gd name="T51" fmla="*/ 42 h 45"/>
                <a:gd name="T52" fmla="*/ 37 w 43"/>
                <a:gd name="T53" fmla="*/ 41 h 45"/>
                <a:gd name="T54" fmla="*/ 42 w 43"/>
                <a:gd name="T55" fmla="*/ 38 h 45"/>
                <a:gd name="T56" fmla="*/ 43 w 43"/>
                <a:gd name="T5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5">
                  <a:moveTo>
                    <a:pt x="43" y="39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32" y="45"/>
                    <a:pt x="29" y="45"/>
                    <a:pt x="26" y="45"/>
                  </a:cubicBezTo>
                  <a:cubicBezTo>
                    <a:pt x="23" y="45"/>
                    <a:pt x="20" y="45"/>
                    <a:pt x="17" y="44"/>
                  </a:cubicBezTo>
                  <a:cubicBezTo>
                    <a:pt x="14" y="43"/>
                    <a:pt x="11" y="42"/>
                    <a:pt x="9" y="41"/>
                  </a:cubicBezTo>
                  <a:cubicBezTo>
                    <a:pt x="7" y="39"/>
                    <a:pt x="5" y="37"/>
                    <a:pt x="4" y="36"/>
                  </a:cubicBezTo>
                  <a:cubicBezTo>
                    <a:pt x="3" y="34"/>
                    <a:pt x="2" y="32"/>
                    <a:pt x="1" y="30"/>
                  </a:cubicBezTo>
                  <a:cubicBezTo>
                    <a:pt x="0" y="27"/>
                    <a:pt x="0" y="25"/>
                    <a:pt x="0" y="22"/>
                  </a:cubicBezTo>
                  <a:cubicBezTo>
                    <a:pt x="0" y="16"/>
                    <a:pt x="2" y="10"/>
                    <a:pt x="7" y="6"/>
                  </a:cubicBezTo>
                  <a:cubicBezTo>
                    <a:pt x="12" y="2"/>
                    <a:pt x="18" y="0"/>
                    <a:pt x="27" y="0"/>
                  </a:cubicBezTo>
                  <a:cubicBezTo>
                    <a:pt x="29" y="0"/>
                    <a:pt x="31" y="0"/>
                    <a:pt x="32" y="0"/>
                  </a:cubicBezTo>
                  <a:cubicBezTo>
                    <a:pt x="34" y="0"/>
                    <a:pt x="36" y="0"/>
                    <a:pt x="38" y="1"/>
                  </a:cubicBezTo>
                  <a:cubicBezTo>
                    <a:pt x="41" y="2"/>
                    <a:pt x="42" y="2"/>
                    <a:pt x="43" y="2"/>
                  </a:cubicBezTo>
                  <a:cubicBezTo>
                    <a:pt x="42" y="3"/>
                    <a:pt x="42" y="4"/>
                    <a:pt x="42" y="5"/>
                  </a:cubicBezTo>
                  <a:cubicBezTo>
                    <a:pt x="41" y="7"/>
                    <a:pt x="41" y="9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6"/>
                    <a:pt x="38" y="4"/>
                    <a:pt x="36" y="3"/>
                  </a:cubicBezTo>
                  <a:cubicBezTo>
                    <a:pt x="33" y="2"/>
                    <a:pt x="30" y="2"/>
                    <a:pt x="26" y="2"/>
                  </a:cubicBezTo>
                  <a:cubicBezTo>
                    <a:pt x="23" y="2"/>
                    <a:pt x="20" y="2"/>
                    <a:pt x="18" y="3"/>
                  </a:cubicBezTo>
                  <a:cubicBezTo>
                    <a:pt x="16" y="4"/>
                    <a:pt x="14" y="5"/>
                    <a:pt x="13" y="6"/>
                  </a:cubicBezTo>
                  <a:cubicBezTo>
                    <a:pt x="11" y="8"/>
                    <a:pt x="10" y="10"/>
                    <a:pt x="9" y="12"/>
                  </a:cubicBezTo>
                  <a:cubicBezTo>
                    <a:pt x="8" y="15"/>
                    <a:pt x="7" y="18"/>
                    <a:pt x="7" y="21"/>
                  </a:cubicBezTo>
                  <a:cubicBezTo>
                    <a:pt x="7" y="27"/>
                    <a:pt x="9" y="32"/>
                    <a:pt x="13" y="36"/>
                  </a:cubicBezTo>
                  <a:cubicBezTo>
                    <a:pt x="17" y="40"/>
                    <a:pt x="22" y="42"/>
                    <a:pt x="29" y="42"/>
                  </a:cubicBezTo>
                  <a:cubicBezTo>
                    <a:pt x="32" y="42"/>
                    <a:pt x="35" y="42"/>
                    <a:pt x="37" y="41"/>
                  </a:cubicBezTo>
                  <a:cubicBezTo>
                    <a:pt x="39" y="40"/>
                    <a:pt x="41" y="39"/>
                    <a:pt x="42" y="38"/>
                  </a:cubicBezTo>
                  <a:lnTo>
                    <a:pt x="4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385763" y="488950"/>
              <a:ext cx="103188" cy="107950"/>
            </a:xfrm>
            <a:custGeom>
              <a:avLst/>
              <a:gdLst>
                <a:gd name="T0" fmla="*/ 43 w 43"/>
                <a:gd name="T1" fmla="*/ 39 h 45"/>
                <a:gd name="T2" fmla="*/ 42 w 43"/>
                <a:gd name="T3" fmla="*/ 42 h 45"/>
                <a:gd name="T4" fmla="*/ 34 w 43"/>
                <a:gd name="T5" fmla="*/ 44 h 45"/>
                <a:gd name="T6" fmla="*/ 27 w 43"/>
                <a:gd name="T7" fmla="*/ 45 h 45"/>
                <a:gd name="T8" fmla="*/ 17 w 43"/>
                <a:gd name="T9" fmla="*/ 44 h 45"/>
                <a:gd name="T10" fmla="*/ 10 w 43"/>
                <a:gd name="T11" fmla="*/ 41 h 45"/>
                <a:gd name="T12" fmla="*/ 4 w 43"/>
                <a:gd name="T13" fmla="*/ 36 h 45"/>
                <a:gd name="T14" fmla="*/ 1 w 43"/>
                <a:gd name="T15" fmla="*/ 30 h 45"/>
                <a:gd name="T16" fmla="*/ 0 w 43"/>
                <a:gd name="T17" fmla="*/ 22 h 45"/>
                <a:gd name="T18" fmla="*/ 7 w 43"/>
                <a:gd name="T19" fmla="*/ 6 h 45"/>
                <a:gd name="T20" fmla="*/ 27 w 43"/>
                <a:gd name="T21" fmla="*/ 0 h 45"/>
                <a:gd name="T22" fmla="*/ 33 w 43"/>
                <a:gd name="T23" fmla="*/ 0 h 45"/>
                <a:gd name="T24" fmla="*/ 39 w 43"/>
                <a:gd name="T25" fmla="*/ 1 h 45"/>
                <a:gd name="T26" fmla="*/ 43 w 43"/>
                <a:gd name="T27" fmla="*/ 2 h 45"/>
                <a:gd name="T28" fmla="*/ 42 w 43"/>
                <a:gd name="T29" fmla="*/ 5 h 45"/>
                <a:gd name="T30" fmla="*/ 41 w 43"/>
                <a:gd name="T31" fmla="*/ 12 h 45"/>
                <a:gd name="T32" fmla="*/ 39 w 43"/>
                <a:gd name="T33" fmla="*/ 12 h 45"/>
                <a:gd name="T34" fmla="*/ 39 w 43"/>
                <a:gd name="T35" fmla="*/ 8 h 45"/>
                <a:gd name="T36" fmla="*/ 36 w 43"/>
                <a:gd name="T37" fmla="*/ 3 h 45"/>
                <a:gd name="T38" fmla="*/ 26 w 43"/>
                <a:gd name="T39" fmla="*/ 2 h 45"/>
                <a:gd name="T40" fmla="*/ 19 w 43"/>
                <a:gd name="T41" fmla="*/ 3 h 45"/>
                <a:gd name="T42" fmla="*/ 13 w 43"/>
                <a:gd name="T43" fmla="*/ 6 h 45"/>
                <a:gd name="T44" fmla="*/ 9 w 43"/>
                <a:gd name="T45" fmla="*/ 12 h 45"/>
                <a:gd name="T46" fmla="*/ 7 w 43"/>
                <a:gd name="T47" fmla="*/ 21 h 45"/>
                <a:gd name="T48" fmla="*/ 13 w 43"/>
                <a:gd name="T49" fmla="*/ 36 h 45"/>
                <a:gd name="T50" fmla="*/ 29 w 43"/>
                <a:gd name="T51" fmla="*/ 42 h 45"/>
                <a:gd name="T52" fmla="*/ 37 w 43"/>
                <a:gd name="T53" fmla="*/ 41 h 45"/>
                <a:gd name="T54" fmla="*/ 43 w 43"/>
                <a:gd name="T55" fmla="*/ 38 h 45"/>
                <a:gd name="T56" fmla="*/ 43 w 43"/>
                <a:gd name="T5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5">
                  <a:moveTo>
                    <a:pt x="43" y="39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32" y="45"/>
                    <a:pt x="29" y="45"/>
                    <a:pt x="27" y="45"/>
                  </a:cubicBezTo>
                  <a:cubicBezTo>
                    <a:pt x="23" y="45"/>
                    <a:pt x="20" y="45"/>
                    <a:pt x="17" y="44"/>
                  </a:cubicBezTo>
                  <a:cubicBezTo>
                    <a:pt x="14" y="43"/>
                    <a:pt x="12" y="42"/>
                    <a:pt x="10" y="41"/>
                  </a:cubicBezTo>
                  <a:cubicBezTo>
                    <a:pt x="7" y="39"/>
                    <a:pt x="6" y="37"/>
                    <a:pt x="4" y="36"/>
                  </a:cubicBezTo>
                  <a:cubicBezTo>
                    <a:pt x="3" y="34"/>
                    <a:pt x="2" y="32"/>
                    <a:pt x="1" y="30"/>
                  </a:cubicBezTo>
                  <a:cubicBezTo>
                    <a:pt x="1" y="27"/>
                    <a:pt x="0" y="25"/>
                    <a:pt x="0" y="22"/>
                  </a:cubicBezTo>
                  <a:cubicBezTo>
                    <a:pt x="0" y="16"/>
                    <a:pt x="3" y="10"/>
                    <a:pt x="7" y="6"/>
                  </a:cubicBezTo>
                  <a:cubicBezTo>
                    <a:pt x="12" y="2"/>
                    <a:pt x="19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4" y="0"/>
                    <a:pt x="36" y="0"/>
                    <a:pt x="39" y="1"/>
                  </a:cubicBezTo>
                  <a:cubicBezTo>
                    <a:pt x="41" y="2"/>
                    <a:pt x="43" y="2"/>
                    <a:pt x="43" y="2"/>
                  </a:cubicBezTo>
                  <a:cubicBezTo>
                    <a:pt x="43" y="3"/>
                    <a:pt x="42" y="4"/>
                    <a:pt x="42" y="5"/>
                  </a:cubicBezTo>
                  <a:cubicBezTo>
                    <a:pt x="42" y="7"/>
                    <a:pt x="42" y="9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6"/>
                    <a:pt x="38" y="4"/>
                    <a:pt x="36" y="3"/>
                  </a:cubicBezTo>
                  <a:cubicBezTo>
                    <a:pt x="34" y="2"/>
                    <a:pt x="31" y="2"/>
                    <a:pt x="26" y="2"/>
                  </a:cubicBezTo>
                  <a:cubicBezTo>
                    <a:pt x="23" y="2"/>
                    <a:pt x="21" y="2"/>
                    <a:pt x="19" y="3"/>
                  </a:cubicBezTo>
                  <a:cubicBezTo>
                    <a:pt x="16" y="4"/>
                    <a:pt x="15" y="5"/>
                    <a:pt x="13" y="6"/>
                  </a:cubicBezTo>
                  <a:cubicBezTo>
                    <a:pt x="11" y="8"/>
                    <a:pt x="10" y="10"/>
                    <a:pt x="9" y="12"/>
                  </a:cubicBezTo>
                  <a:cubicBezTo>
                    <a:pt x="8" y="15"/>
                    <a:pt x="7" y="18"/>
                    <a:pt x="7" y="21"/>
                  </a:cubicBezTo>
                  <a:cubicBezTo>
                    <a:pt x="7" y="27"/>
                    <a:pt x="9" y="32"/>
                    <a:pt x="13" y="36"/>
                  </a:cubicBezTo>
                  <a:cubicBezTo>
                    <a:pt x="17" y="40"/>
                    <a:pt x="23" y="42"/>
                    <a:pt x="29" y="42"/>
                  </a:cubicBezTo>
                  <a:cubicBezTo>
                    <a:pt x="32" y="42"/>
                    <a:pt x="35" y="42"/>
                    <a:pt x="37" y="41"/>
                  </a:cubicBezTo>
                  <a:cubicBezTo>
                    <a:pt x="39" y="40"/>
                    <a:pt x="41" y="39"/>
                    <a:pt x="43" y="38"/>
                  </a:cubicBezTo>
                  <a:lnTo>
                    <a:pt x="4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430213" y="349250"/>
              <a:ext cx="144463" cy="106362"/>
            </a:xfrm>
            <a:custGeom>
              <a:avLst/>
              <a:gdLst>
                <a:gd name="T0" fmla="*/ 0 w 60"/>
                <a:gd name="T1" fmla="*/ 2 h 44"/>
                <a:gd name="T2" fmla="*/ 0 w 60"/>
                <a:gd name="T3" fmla="*/ 0 h 44"/>
                <a:gd name="T4" fmla="*/ 6 w 60"/>
                <a:gd name="T5" fmla="*/ 0 h 44"/>
                <a:gd name="T6" fmla="*/ 12 w 60"/>
                <a:gd name="T7" fmla="*/ 0 h 44"/>
                <a:gd name="T8" fmla="*/ 18 w 60"/>
                <a:gd name="T9" fmla="*/ 10 h 44"/>
                <a:gd name="T10" fmla="*/ 30 w 60"/>
                <a:gd name="T11" fmla="*/ 35 h 44"/>
                <a:gd name="T12" fmla="*/ 41 w 60"/>
                <a:gd name="T13" fmla="*/ 12 h 44"/>
                <a:gd name="T14" fmla="*/ 47 w 60"/>
                <a:gd name="T15" fmla="*/ 0 h 44"/>
                <a:gd name="T16" fmla="*/ 53 w 60"/>
                <a:gd name="T17" fmla="*/ 0 h 44"/>
                <a:gd name="T18" fmla="*/ 60 w 60"/>
                <a:gd name="T19" fmla="*/ 0 h 44"/>
                <a:gd name="T20" fmla="*/ 60 w 60"/>
                <a:gd name="T21" fmla="*/ 2 h 44"/>
                <a:gd name="T22" fmla="*/ 55 w 60"/>
                <a:gd name="T23" fmla="*/ 2 h 44"/>
                <a:gd name="T24" fmla="*/ 54 w 60"/>
                <a:gd name="T25" fmla="*/ 3 h 44"/>
                <a:gd name="T26" fmla="*/ 54 w 60"/>
                <a:gd name="T27" fmla="*/ 6 h 44"/>
                <a:gd name="T28" fmla="*/ 53 w 60"/>
                <a:gd name="T29" fmla="*/ 14 h 44"/>
                <a:gd name="T30" fmla="*/ 53 w 60"/>
                <a:gd name="T31" fmla="*/ 29 h 44"/>
                <a:gd name="T32" fmla="*/ 54 w 60"/>
                <a:gd name="T33" fmla="*/ 37 h 44"/>
                <a:gd name="T34" fmla="*/ 54 w 60"/>
                <a:gd name="T35" fmla="*/ 40 h 44"/>
                <a:gd name="T36" fmla="*/ 55 w 60"/>
                <a:gd name="T37" fmla="*/ 41 h 44"/>
                <a:gd name="T38" fmla="*/ 60 w 60"/>
                <a:gd name="T39" fmla="*/ 41 h 44"/>
                <a:gd name="T40" fmla="*/ 60 w 60"/>
                <a:gd name="T41" fmla="*/ 43 h 44"/>
                <a:gd name="T42" fmla="*/ 51 w 60"/>
                <a:gd name="T43" fmla="*/ 43 h 44"/>
                <a:gd name="T44" fmla="*/ 41 w 60"/>
                <a:gd name="T45" fmla="*/ 43 h 44"/>
                <a:gd name="T46" fmla="*/ 41 w 60"/>
                <a:gd name="T47" fmla="*/ 41 h 44"/>
                <a:gd name="T48" fmla="*/ 46 w 60"/>
                <a:gd name="T49" fmla="*/ 41 h 44"/>
                <a:gd name="T50" fmla="*/ 47 w 60"/>
                <a:gd name="T51" fmla="*/ 40 h 44"/>
                <a:gd name="T52" fmla="*/ 47 w 60"/>
                <a:gd name="T53" fmla="*/ 37 h 44"/>
                <a:gd name="T54" fmla="*/ 48 w 60"/>
                <a:gd name="T55" fmla="*/ 29 h 44"/>
                <a:gd name="T56" fmla="*/ 48 w 60"/>
                <a:gd name="T57" fmla="*/ 6 h 44"/>
                <a:gd name="T58" fmla="*/ 36 w 60"/>
                <a:gd name="T59" fmla="*/ 28 h 44"/>
                <a:gd name="T60" fmla="*/ 32 w 60"/>
                <a:gd name="T61" fmla="*/ 37 h 44"/>
                <a:gd name="T62" fmla="*/ 29 w 60"/>
                <a:gd name="T63" fmla="*/ 44 h 44"/>
                <a:gd name="T64" fmla="*/ 28 w 60"/>
                <a:gd name="T65" fmla="*/ 44 h 44"/>
                <a:gd name="T66" fmla="*/ 27 w 60"/>
                <a:gd name="T67" fmla="*/ 42 h 44"/>
                <a:gd name="T68" fmla="*/ 25 w 60"/>
                <a:gd name="T69" fmla="*/ 38 h 44"/>
                <a:gd name="T70" fmla="*/ 9 w 60"/>
                <a:gd name="T71" fmla="*/ 7 h 44"/>
                <a:gd name="T72" fmla="*/ 9 w 60"/>
                <a:gd name="T73" fmla="*/ 29 h 44"/>
                <a:gd name="T74" fmla="*/ 9 w 60"/>
                <a:gd name="T75" fmla="*/ 37 h 44"/>
                <a:gd name="T76" fmla="*/ 10 w 60"/>
                <a:gd name="T77" fmla="*/ 40 h 44"/>
                <a:gd name="T78" fmla="*/ 11 w 60"/>
                <a:gd name="T79" fmla="*/ 41 h 44"/>
                <a:gd name="T80" fmla="*/ 16 w 60"/>
                <a:gd name="T81" fmla="*/ 41 h 44"/>
                <a:gd name="T82" fmla="*/ 16 w 60"/>
                <a:gd name="T83" fmla="*/ 43 h 44"/>
                <a:gd name="T84" fmla="*/ 8 w 60"/>
                <a:gd name="T85" fmla="*/ 43 h 44"/>
                <a:gd name="T86" fmla="*/ 0 w 60"/>
                <a:gd name="T87" fmla="*/ 43 h 44"/>
                <a:gd name="T88" fmla="*/ 0 w 60"/>
                <a:gd name="T89" fmla="*/ 41 h 44"/>
                <a:gd name="T90" fmla="*/ 4 w 60"/>
                <a:gd name="T91" fmla="*/ 41 h 44"/>
                <a:gd name="T92" fmla="*/ 6 w 60"/>
                <a:gd name="T93" fmla="*/ 40 h 44"/>
                <a:gd name="T94" fmla="*/ 6 w 60"/>
                <a:gd name="T95" fmla="*/ 37 h 44"/>
                <a:gd name="T96" fmla="*/ 6 w 60"/>
                <a:gd name="T97" fmla="*/ 29 h 44"/>
                <a:gd name="T98" fmla="*/ 6 w 60"/>
                <a:gd name="T99" fmla="*/ 14 h 44"/>
                <a:gd name="T100" fmla="*/ 6 w 60"/>
                <a:gd name="T101" fmla="*/ 6 h 44"/>
                <a:gd name="T102" fmla="*/ 6 w 60"/>
                <a:gd name="T103" fmla="*/ 3 h 44"/>
                <a:gd name="T104" fmla="*/ 4 w 60"/>
                <a:gd name="T105" fmla="*/ 2 h 44"/>
                <a:gd name="T106" fmla="*/ 0 w 60"/>
                <a:gd name="T10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44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4" y="4"/>
                    <a:pt x="16" y="7"/>
                    <a:pt x="18" y="1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4" y="6"/>
                    <a:pt x="46" y="2"/>
                    <a:pt x="47" y="0"/>
                  </a:cubicBezTo>
                  <a:cubicBezTo>
                    <a:pt x="49" y="0"/>
                    <a:pt x="51" y="0"/>
                    <a:pt x="53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7" y="2"/>
                    <a:pt x="56" y="2"/>
                    <a:pt x="55" y="2"/>
                  </a:cubicBezTo>
                  <a:cubicBezTo>
                    <a:pt x="55" y="2"/>
                    <a:pt x="54" y="2"/>
                    <a:pt x="54" y="3"/>
                  </a:cubicBezTo>
                  <a:cubicBezTo>
                    <a:pt x="54" y="3"/>
                    <a:pt x="54" y="4"/>
                    <a:pt x="54" y="6"/>
                  </a:cubicBezTo>
                  <a:cubicBezTo>
                    <a:pt x="54" y="6"/>
                    <a:pt x="53" y="9"/>
                    <a:pt x="53" y="14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31"/>
                    <a:pt x="53" y="34"/>
                    <a:pt x="54" y="37"/>
                  </a:cubicBezTo>
                  <a:cubicBezTo>
                    <a:pt x="54" y="39"/>
                    <a:pt x="54" y="40"/>
                    <a:pt x="54" y="40"/>
                  </a:cubicBezTo>
                  <a:cubicBezTo>
                    <a:pt x="54" y="41"/>
                    <a:pt x="55" y="41"/>
                    <a:pt x="55" y="41"/>
                  </a:cubicBezTo>
                  <a:cubicBezTo>
                    <a:pt x="56" y="41"/>
                    <a:pt x="57" y="41"/>
                    <a:pt x="60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6" y="43"/>
                    <a:pt x="52" y="43"/>
                    <a:pt x="51" y="43"/>
                  </a:cubicBezTo>
                  <a:cubicBezTo>
                    <a:pt x="49" y="43"/>
                    <a:pt x="46" y="43"/>
                    <a:pt x="41" y="4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4" y="41"/>
                    <a:pt x="45" y="41"/>
                    <a:pt x="46" y="41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47" y="40"/>
                    <a:pt x="47" y="39"/>
                    <a:pt x="47" y="37"/>
                  </a:cubicBezTo>
                  <a:cubicBezTo>
                    <a:pt x="47" y="37"/>
                    <a:pt x="47" y="34"/>
                    <a:pt x="48" y="29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2"/>
                    <a:pt x="33" y="35"/>
                    <a:pt x="32" y="37"/>
                  </a:cubicBezTo>
                  <a:cubicBezTo>
                    <a:pt x="31" y="38"/>
                    <a:pt x="30" y="41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1"/>
                    <a:pt x="9" y="34"/>
                    <a:pt x="9" y="37"/>
                  </a:cubicBezTo>
                  <a:cubicBezTo>
                    <a:pt x="9" y="39"/>
                    <a:pt x="10" y="40"/>
                    <a:pt x="10" y="40"/>
                  </a:cubicBezTo>
                  <a:cubicBezTo>
                    <a:pt x="10" y="41"/>
                    <a:pt x="11" y="41"/>
                    <a:pt x="11" y="41"/>
                  </a:cubicBezTo>
                  <a:cubicBezTo>
                    <a:pt x="12" y="41"/>
                    <a:pt x="13" y="41"/>
                    <a:pt x="16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1"/>
                    <a:pt x="4" y="41"/>
                    <a:pt x="4" y="41"/>
                  </a:cubicBezTo>
                  <a:cubicBezTo>
                    <a:pt x="5" y="41"/>
                    <a:pt x="5" y="41"/>
                    <a:pt x="6" y="40"/>
                  </a:cubicBezTo>
                  <a:cubicBezTo>
                    <a:pt x="6" y="40"/>
                    <a:pt x="6" y="39"/>
                    <a:pt x="6" y="37"/>
                  </a:cubicBezTo>
                  <a:cubicBezTo>
                    <a:pt x="6" y="37"/>
                    <a:pt x="6" y="34"/>
                    <a:pt x="6" y="2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579438" y="347663"/>
              <a:ext cx="117475" cy="104775"/>
            </a:xfrm>
            <a:custGeom>
              <a:avLst/>
              <a:gdLst>
                <a:gd name="T0" fmla="*/ 7 w 49"/>
                <a:gd name="T1" fmla="*/ 44 h 44"/>
                <a:gd name="T2" fmla="*/ 15 w 49"/>
                <a:gd name="T3" fmla="*/ 44 h 44"/>
                <a:gd name="T4" fmla="*/ 15 w 49"/>
                <a:gd name="T5" fmla="*/ 42 h 44"/>
                <a:gd name="T6" fmla="*/ 11 w 49"/>
                <a:gd name="T7" fmla="*/ 42 h 44"/>
                <a:gd name="T8" fmla="*/ 10 w 49"/>
                <a:gd name="T9" fmla="*/ 42 h 44"/>
                <a:gd name="T10" fmla="*/ 10 w 49"/>
                <a:gd name="T11" fmla="*/ 41 h 44"/>
                <a:gd name="T12" fmla="*/ 10 w 49"/>
                <a:gd name="T13" fmla="*/ 38 h 44"/>
                <a:gd name="T14" fmla="*/ 14 w 49"/>
                <a:gd name="T15" fmla="*/ 30 h 44"/>
                <a:gd name="T16" fmla="*/ 33 w 49"/>
                <a:gd name="T17" fmla="*/ 30 h 44"/>
                <a:gd name="T18" fmla="*/ 37 w 49"/>
                <a:gd name="T19" fmla="*/ 39 h 44"/>
                <a:gd name="T20" fmla="*/ 37 w 49"/>
                <a:gd name="T21" fmla="*/ 41 h 44"/>
                <a:gd name="T22" fmla="*/ 37 w 49"/>
                <a:gd name="T23" fmla="*/ 42 h 44"/>
                <a:gd name="T24" fmla="*/ 36 w 49"/>
                <a:gd name="T25" fmla="*/ 42 h 44"/>
                <a:gd name="T26" fmla="*/ 32 w 49"/>
                <a:gd name="T27" fmla="*/ 42 h 44"/>
                <a:gd name="T28" fmla="*/ 32 w 49"/>
                <a:gd name="T29" fmla="*/ 44 h 44"/>
                <a:gd name="T30" fmla="*/ 42 w 49"/>
                <a:gd name="T31" fmla="*/ 44 h 44"/>
                <a:gd name="T32" fmla="*/ 49 w 49"/>
                <a:gd name="T33" fmla="*/ 44 h 44"/>
                <a:gd name="T34" fmla="*/ 49 w 49"/>
                <a:gd name="T35" fmla="*/ 42 h 44"/>
                <a:gd name="T36" fmla="*/ 46 w 49"/>
                <a:gd name="T37" fmla="*/ 42 h 44"/>
                <a:gd name="T38" fmla="*/ 44 w 49"/>
                <a:gd name="T39" fmla="*/ 41 h 44"/>
                <a:gd name="T40" fmla="*/ 40 w 49"/>
                <a:gd name="T41" fmla="*/ 31 h 44"/>
                <a:gd name="T42" fmla="*/ 26 w 49"/>
                <a:gd name="T43" fmla="*/ 0 h 44"/>
                <a:gd name="T44" fmla="*/ 24 w 49"/>
                <a:gd name="T45" fmla="*/ 0 h 44"/>
                <a:gd name="T46" fmla="*/ 18 w 49"/>
                <a:gd name="T47" fmla="*/ 13 h 44"/>
                <a:gd name="T48" fmla="*/ 10 w 49"/>
                <a:gd name="T49" fmla="*/ 30 h 44"/>
                <a:gd name="T50" fmla="*/ 6 w 49"/>
                <a:gd name="T51" fmla="*/ 39 h 44"/>
                <a:gd name="T52" fmla="*/ 4 w 49"/>
                <a:gd name="T53" fmla="*/ 42 h 44"/>
                <a:gd name="T54" fmla="*/ 3 w 49"/>
                <a:gd name="T55" fmla="*/ 42 h 44"/>
                <a:gd name="T56" fmla="*/ 0 w 49"/>
                <a:gd name="T57" fmla="*/ 42 h 44"/>
                <a:gd name="T58" fmla="*/ 0 w 49"/>
                <a:gd name="T59" fmla="*/ 44 h 44"/>
                <a:gd name="T60" fmla="*/ 7 w 49"/>
                <a:gd name="T61" fmla="*/ 44 h 44"/>
                <a:gd name="T62" fmla="*/ 23 w 49"/>
                <a:gd name="T63" fmla="*/ 9 h 44"/>
                <a:gd name="T64" fmla="*/ 32 w 49"/>
                <a:gd name="T65" fmla="*/ 27 h 44"/>
                <a:gd name="T66" fmla="*/ 15 w 49"/>
                <a:gd name="T67" fmla="*/ 27 h 44"/>
                <a:gd name="T68" fmla="*/ 23 w 49"/>
                <a:gd name="T6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4">
                  <a:moveTo>
                    <a:pt x="7" y="44"/>
                  </a:moveTo>
                  <a:cubicBezTo>
                    <a:pt x="9" y="44"/>
                    <a:pt x="11" y="44"/>
                    <a:pt x="15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3" y="42"/>
                    <a:pt x="12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39"/>
                    <a:pt x="10" y="38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0"/>
                    <a:pt x="37" y="41"/>
                    <a:pt x="37" y="41"/>
                  </a:cubicBezTo>
                  <a:cubicBezTo>
                    <a:pt x="37" y="41"/>
                    <a:pt x="37" y="42"/>
                    <a:pt x="37" y="42"/>
                  </a:cubicBezTo>
                  <a:cubicBezTo>
                    <a:pt x="37" y="42"/>
                    <a:pt x="36" y="42"/>
                    <a:pt x="36" y="42"/>
                  </a:cubicBezTo>
                  <a:cubicBezTo>
                    <a:pt x="35" y="42"/>
                    <a:pt x="34" y="42"/>
                    <a:pt x="32" y="42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6" y="44"/>
                    <a:pt x="49" y="44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6" y="42"/>
                    <a:pt x="46" y="42"/>
                  </a:cubicBezTo>
                  <a:cubicBezTo>
                    <a:pt x="45" y="42"/>
                    <a:pt x="45" y="41"/>
                    <a:pt x="44" y="41"/>
                  </a:cubicBezTo>
                  <a:cubicBezTo>
                    <a:pt x="44" y="39"/>
                    <a:pt x="42" y="36"/>
                    <a:pt x="40" y="3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7"/>
                    <a:pt x="19" y="11"/>
                    <a:pt x="18" y="13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8" y="35"/>
                    <a:pt x="6" y="38"/>
                    <a:pt x="6" y="39"/>
                  </a:cubicBezTo>
                  <a:cubicBezTo>
                    <a:pt x="5" y="40"/>
                    <a:pt x="5" y="41"/>
                    <a:pt x="4" y="42"/>
                  </a:cubicBezTo>
                  <a:cubicBezTo>
                    <a:pt x="4" y="42"/>
                    <a:pt x="4" y="42"/>
                    <a:pt x="3" y="42"/>
                  </a:cubicBezTo>
                  <a:cubicBezTo>
                    <a:pt x="3" y="42"/>
                    <a:pt x="2" y="42"/>
                    <a:pt x="0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" y="44"/>
                    <a:pt x="5" y="44"/>
                    <a:pt x="7" y="44"/>
                  </a:cubicBezTo>
                  <a:close/>
                  <a:moveTo>
                    <a:pt x="23" y="9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677863" y="349250"/>
              <a:ext cx="115888" cy="103187"/>
            </a:xfrm>
            <a:custGeom>
              <a:avLst/>
              <a:gdLst>
                <a:gd name="T0" fmla="*/ 35 w 48"/>
                <a:gd name="T1" fmla="*/ 6 h 43"/>
                <a:gd name="T2" fmla="*/ 37 w 48"/>
                <a:gd name="T3" fmla="*/ 3 h 43"/>
                <a:gd name="T4" fmla="*/ 36 w 48"/>
                <a:gd name="T5" fmla="*/ 2 h 43"/>
                <a:gd name="T6" fmla="*/ 32 w 48"/>
                <a:gd name="T7" fmla="*/ 2 h 43"/>
                <a:gd name="T8" fmla="*/ 32 w 48"/>
                <a:gd name="T9" fmla="*/ 0 h 43"/>
                <a:gd name="T10" fmla="*/ 40 w 48"/>
                <a:gd name="T11" fmla="*/ 0 h 43"/>
                <a:gd name="T12" fmla="*/ 48 w 48"/>
                <a:gd name="T13" fmla="*/ 0 h 43"/>
                <a:gd name="T14" fmla="*/ 48 w 48"/>
                <a:gd name="T15" fmla="*/ 2 h 43"/>
                <a:gd name="T16" fmla="*/ 44 w 48"/>
                <a:gd name="T17" fmla="*/ 2 h 43"/>
                <a:gd name="T18" fmla="*/ 42 w 48"/>
                <a:gd name="T19" fmla="*/ 3 h 43"/>
                <a:gd name="T20" fmla="*/ 39 w 48"/>
                <a:gd name="T21" fmla="*/ 6 h 43"/>
                <a:gd name="T22" fmla="*/ 30 w 48"/>
                <a:gd name="T23" fmla="*/ 19 h 43"/>
                <a:gd name="T24" fmla="*/ 27 w 48"/>
                <a:gd name="T25" fmla="*/ 24 h 43"/>
                <a:gd name="T26" fmla="*/ 27 w 48"/>
                <a:gd name="T27" fmla="*/ 26 h 43"/>
                <a:gd name="T28" fmla="*/ 27 w 48"/>
                <a:gd name="T29" fmla="*/ 29 h 43"/>
                <a:gd name="T30" fmla="*/ 27 w 48"/>
                <a:gd name="T31" fmla="*/ 37 h 43"/>
                <a:gd name="T32" fmla="*/ 27 w 48"/>
                <a:gd name="T33" fmla="*/ 40 h 43"/>
                <a:gd name="T34" fmla="*/ 28 w 48"/>
                <a:gd name="T35" fmla="*/ 41 h 43"/>
                <a:gd name="T36" fmla="*/ 33 w 48"/>
                <a:gd name="T37" fmla="*/ 41 h 43"/>
                <a:gd name="T38" fmla="*/ 33 w 48"/>
                <a:gd name="T39" fmla="*/ 43 h 43"/>
                <a:gd name="T40" fmla="*/ 24 w 48"/>
                <a:gd name="T41" fmla="*/ 43 h 43"/>
                <a:gd name="T42" fmla="*/ 14 w 48"/>
                <a:gd name="T43" fmla="*/ 43 h 43"/>
                <a:gd name="T44" fmla="*/ 14 w 48"/>
                <a:gd name="T45" fmla="*/ 41 h 43"/>
                <a:gd name="T46" fmla="*/ 19 w 48"/>
                <a:gd name="T47" fmla="*/ 41 h 43"/>
                <a:gd name="T48" fmla="*/ 20 w 48"/>
                <a:gd name="T49" fmla="*/ 40 h 43"/>
                <a:gd name="T50" fmla="*/ 20 w 48"/>
                <a:gd name="T51" fmla="*/ 37 h 43"/>
                <a:gd name="T52" fmla="*/ 20 w 48"/>
                <a:gd name="T53" fmla="*/ 29 h 43"/>
                <a:gd name="T54" fmla="*/ 20 w 48"/>
                <a:gd name="T55" fmla="*/ 25 h 43"/>
                <a:gd name="T56" fmla="*/ 19 w 48"/>
                <a:gd name="T57" fmla="*/ 23 h 43"/>
                <a:gd name="T58" fmla="*/ 16 w 48"/>
                <a:gd name="T59" fmla="*/ 17 h 43"/>
                <a:gd name="T60" fmla="*/ 8 w 48"/>
                <a:gd name="T61" fmla="*/ 6 h 43"/>
                <a:gd name="T62" fmla="*/ 5 w 48"/>
                <a:gd name="T63" fmla="*/ 3 h 43"/>
                <a:gd name="T64" fmla="*/ 4 w 48"/>
                <a:gd name="T65" fmla="*/ 2 h 43"/>
                <a:gd name="T66" fmla="*/ 0 w 48"/>
                <a:gd name="T67" fmla="*/ 2 h 43"/>
                <a:gd name="T68" fmla="*/ 0 w 48"/>
                <a:gd name="T69" fmla="*/ 0 h 43"/>
                <a:gd name="T70" fmla="*/ 7 w 48"/>
                <a:gd name="T71" fmla="*/ 0 h 43"/>
                <a:gd name="T72" fmla="*/ 19 w 48"/>
                <a:gd name="T73" fmla="*/ 0 h 43"/>
                <a:gd name="T74" fmla="*/ 19 w 48"/>
                <a:gd name="T75" fmla="*/ 2 h 43"/>
                <a:gd name="T76" fmla="*/ 14 w 48"/>
                <a:gd name="T77" fmla="*/ 2 h 43"/>
                <a:gd name="T78" fmla="*/ 13 w 48"/>
                <a:gd name="T79" fmla="*/ 3 h 43"/>
                <a:gd name="T80" fmla="*/ 15 w 48"/>
                <a:gd name="T81" fmla="*/ 6 h 43"/>
                <a:gd name="T82" fmla="*/ 25 w 48"/>
                <a:gd name="T83" fmla="*/ 22 h 43"/>
                <a:gd name="T84" fmla="*/ 35 w 48"/>
                <a:gd name="T8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" h="43">
                  <a:moveTo>
                    <a:pt x="35" y="6"/>
                  </a:moveTo>
                  <a:cubicBezTo>
                    <a:pt x="36" y="4"/>
                    <a:pt x="37" y="3"/>
                    <a:pt x="37" y="3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8" y="0"/>
                    <a:pt x="40" y="0"/>
                  </a:cubicBezTo>
                  <a:cubicBezTo>
                    <a:pt x="42" y="0"/>
                    <a:pt x="44" y="0"/>
                    <a:pt x="48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2"/>
                    <a:pt x="42" y="2"/>
                    <a:pt x="42" y="3"/>
                  </a:cubicBezTo>
                  <a:cubicBezTo>
                    <a:pt x="41" y="3"/>
                    <a:pt x="41" y="4"/>
                    <a:pt x="39" y="6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22"/>
                    <a:pt x="27" y="24"/>
                    <a:pt x="27" y="24"/>
                  </a:cubicBezTo>
                  <a:cubicBezTo>
                    <a:pt x="27" y="25"/>
                    <a:pt x="27" y="26"/>
                    <a:pt x="27" y="26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7" y="34"/>
                    <a:pt x="27" y="37"/>
                  </a:cubicBezTo>
                  <a:cubicBezTo>
                    <a:pt x="27" y="39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9" y="41"/>
                    <a:pt x="30" y="41"/>
                    <a:pt x="33" y="41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3"/>
                    <a:pt x="26" y="43"/>
                    <a:pt x="24" y="43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7" y="41"/>
                    <a:pt x="18" y="41"/>
                    <a:pt x="19" y="41"/>
                  </a:cubicBezTo>
                  <a:cubicBezTo>
                    <a:pt x="19" y="41"/>
                    <a:pt x="20" y="41"/>
                    <a:pt x="20" y="40"/>
                  </a:cubicBezTo>
                  <a:cubicBezTo>
                    <a:pt x="20" y="40"/>
                    <a:pt x="20" y="39"/>
                    <a:pt x="20" y="37"/>
                  </a:cubicBezTo>
                  <a:cubicBezTo>
                    <a:pt x="20" y="37"/>
                    <a:pt x="20" y="34"/>
                    <a:pt x="20" y="2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0" y="23"/>
                    <a:pt x="19" y="23"/>
                  </a:cubicBezTo>
                  <a:cubicBezTo>
                    <a:pt x="19" y="22"/>
                    <a:pt x="18" y="20"/>
                    <a:pt x="16" y="1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10" y="0"/>
                    <a:pt x="15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2"/>
                    <a:pt x="14" y="2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13" y="3"/>
                    <a:pt x="14" y="4"/>
                    <a:pt x="15" y="6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3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/>
            <p:cNvSpPr>
              <a:spLocks noEditPoints="1"/>
            </p:cNvSpPr>
            <p:nvPr/>
          </p:nvSpPr>
          <p:spPr bwMode="auto">
            <a:xfrm>
              <a:off x="788988" y="347663"/>
              <a:ext cx="117475" cy="107950"/>
            </a:xfrm>
            <a:custGeom>
              <a:avLst/>
              <a:gdLst>
                <a:gd name="T0" fmla="*/ 9 w 49"/>
                <a:gd name="T1" fmla="*/ 11 h 45"/>
                <a:gd name="T2" fmla="*/ 14 w 49"/>
                <a:gd name="T3" fmla="*/ 4 h 45"/>
                <a:gd name="T4" fmla="*/ 23 w 49"/>
                <a:gd name="T5" fmla="*/ 2 h 45"/>
                <a:gd name="T6" fmla="*/ 30 w 49"/>
                <a:gd name="T7" fmla="*/ 3 h 45"/>
                <a:gd name="T8" fmla="*/ 35 w 49"/>
                <a:gd name="T9" fmla="*/ 6 h 45"/>
                <a:gd name="T10" fmla="*/ 38 w 49"/>
                <a:gd name="T11" fmla="*/ 9 h 45"/>
                <a:gd name="T12" fmla="*/ 41 w 49"/>
                <a:gd name="T13" fmla="*/ 14 h 45"/>
                <a:gd name="T14" fmla="*/ 42 w 49"/>
                <a:gd name="T15" fmla="*/ 23 h 45"/>
                <a:gd name="T16" fmla="*/ 40 w 49"/>
                <a:gd name="T17" fmla="*/ 33 h 45"/>
                <a:gd name="T18" fmla="*/ 34 w 49"/>
                <a:gd name="T19" fmla="*/ 40 h 45"/>
                <a:gd name="T20" fmla="*/ 25 w 49"/>
                <a:gd name="T21" fmla="*/ 42 h 45"/>
                <a:gd name="T22" fmla="*/ 18 w 49"/>
                <a:gd name="T23" fmla="*/ 41 h 45"/>
                <a:gd name="T24" fmla="*/ 13 w 49"/>
                <a:gd name="T25" fmla="*/ 38 h 45"/>
                <a:gd name="T26" fmla="*/ 9 w 49"/>
                <a:gd name="T27" fmla="*/ 31 h 45"/>
                <a:gd name="T28" fmla="*/ 7 w 49"/>
                <a:gd name="T29" fmla="*/ 26 h 45"/>
                <a:gd name="T30" fmla="*/ 7 w 49"/>
                <a:gd name="T31" fmla="*/ 20 h 45"/>
                <a:gd name="T32" fmla="*/ 9 w 49"/>
                <a:gd name="T33" fmla="*/ 11 h 45"/>
                <a:gd name="T34" fmla="*/ 1 w 49"/>
                <a:gd name="T35" fmla="*/ 31 h 45"/>
                <a:gd name="T36" fmla="*/ 6 w 49"/>
                <a:gd name="T37" fmla="*/ 39 h 45"/>
                <a:gd name="T38" fmla="*/ 14 w 49"/>
                <a:gd name="T39" fmla="*/ 44 h 45"/>
                <a:gd name="T40" fmla="*/ 23 w 49"/>
                <a:gd name="T41" fmla="*/ 45 h 45"/>
                <a:gd name="T42" fmla="*/ 42 w 49"/>
                <a:gd name="T43" fmla="*/ 38 h 45"/>
                <a:gd name="T44" fmla="*/ 49 w 49"/>
                <a:gd name="T45" fmla="*/ 21 h 45"/>
                <a:gd name="T46" fmla="*/ 48 w 49"/>
                <a:gd name="T47" fmla="*/ 15 h 45"/>
                <a:gd name="T48" fmla="*/ 46 w 49"/>
                <a:gd name="T49" fmla="*/ 10 h 45"/>
                <a:gd name="T50" fmla="*/ 42 w 49"/>
                <a:gd name="T51" fmla="*/ 5 h 45"/>
                <a:gd name="T52" fmla="*/ 35 w 49"/>
                <a:gd name="T53" fmla="*/ 1 h 45"/>
                <a:gd name="T54" fmla="*/ 25 w 49"/>
                <a:gd name="T55" fmla="*/ 0 h 45"/>
                <a:gd name="T56" fmla="*/ 15 w 49"/>
                <a:gd name="T57" fmla="*/ 1 h 45"/>
                <a:gd name="T58" fmla="*/ 6 w 49"/>
                <a:gd name="T59" fmla="*/ 6 h 45"/>
                <a:gd name="T60" fmla="*/ 1 w 49"/>
                <a:gd name="T61" fmla="*/ 14 h 45"/>
                <a:gd name="T62" fmla="*/ 0 w 49"/>
                <a:gd name="T63" fmla="*/ 23 h 45"/>
                <a:gd name="T64" fmla="*/ 1 w 49"/>
                <a:gd name="T65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45">
                  <a:moveTo>
                    <a:pt x="9" y="11"/>
                  </a:moveTo>
                  <a:cubicBezTo>
                    <a:pt x="10" y="8"/>
                    <a:pt x="12" y="6"/>
                    <a:pt x="14" y="4"/>
                  </a:cubicBezTo>
                  <a:cubicBezTo>
                    <a:pt x="17" y="3"/>
                    <a:pt x="20" y="2"/>
                    <a:pt x="23" y="2"/>
                  </a:cubicBezTo>
                  <a:cubicBezTo>
                    <a:pt x="26" y="2"/>
                    <a:pt x="28" y="2"/>
                    <a:pt x="30" y="3"/>
                  </a:cubicBezTo>
                  <a:cubicBezTo>
                    <a:pt x="32" y="4"/>
                    <a:pt x="34" y="5"/>
                    <a:pt x="35" y="6"/>
                  </a:cubicBezTo>
                  <a:cubicBezTo>
                    <a:pt x="36" y="7"/>
                    <a:pt x="37" y="8"/>
                    <a:pt x="38" y="9"/>
                  </a:cubicBezTo>
                  <a:cubicBezTo>
                    <a:pt x="39" y="11"/>
                    <a:pt x="40" y="12"/>
                    <a:pt x="41" y="14"/>
                  </a:cubicBezTo>
                  <a:cubicBezTo>
                    <a:pt x="42" y="17"/>
                    <a:pt x="42" y="20"/>
                    <a:pt x="42" y="23"/>
                  </a:cubicBezTo>
                  <a:cubicBezTo>
                    <a:pt x="42" y="27"/>
                    <a:pt x="41" y="30"/>
                    <a:pt x="40" y="33"/>
                  </a:cubicBezTo>
                  <a:cubicBezTo>
                    <a:pt x="39" y="36"/>
                    <a:pt x="37" y="38"/>
                    <a:pt x="34" y="40"/>
                  </a:cubicBezTo>
                  <a:cubicBezTo>
                    <a:pt x="32" y="42"/>
                    <a:pt x="29" y="42"/>
                    <a:pt x="25" y="42"/>
                  </a:cubicBezTo>
                  <a:cubicBezTo>
                    <a:pt x="23" y="42"/>
                    <a:pt x="21" y="42"/>
                    <a:pt x="18" y="41"/>
                  </a:cubicBezTo>
                  <a:cubicBezTo>
                    <a:pt x="16" y="40"/>
                    <a:pt x="15" y="39"/>
                    <a:pt x="13" y="38"/>
                  </a:cubicBezTo>
                  <a:cubicBezTo>
                    <a:pt x="11" y="36"/>
                    <a:pt x="10" y="34"/>
                    <a:pt x="9" y="31"/>
                  </a:cubicBezTo>
                  <a:cubicBezTo>
                    <a:pt x="8" y="30"/>
                    <a:pt x="8" y="28"/>
                    <a:pt x="7" y="26"/>
                  </a:cubicBezTo>
                  <a:cubicBezTo>
                    <a:pt x="7" y="24"/>
                    <a:pt x="7" y="22"/>
                    <a:pt x="7" y="20"/>
                  </a:cubicBezTo>
                  <a:cubicBezTo>
                    <a:pt x="7" y="17"/>
                    <a:pt x="7" y="13"/>
                    <a:pt x="9" y="11"/>
                  </a:cubicBezTo>
                  <a:close/>
                  <a:moveTo>
                    <a:pt x="1" y="31"/>
                  </a:moveTo>
                  <a:cubicBezTo>
                    <a:pt x="2" y="34"/>
                    <a:pt x="4" y="37"/>
                    <a:pt x="6" y="39"/>
                  </a:cubicBezTo>
                  <a:cubicBezTo>
                    <a:pt x="8" y="41"/>
                    <a:pt x="11" y="43"/>
                    <a:pt x="14" y="44"/>
                  </a:cubicBezTo>
                  <a:cubicBezTo>
                    <a:pt x="16" y="45"/>
                    <a:pt x="20" y="45"/>
                    <a:pt x="23" y="45"/>
                  </a:cubicBezTo>
                  <a:cubicBezTo>
                    <a:pt x="30" y="45"/>
                    <a:pt x="37" y="43"/>
                    <a:pt x="42" y="38"/>
                  </a:cubicBezTo>
                  <a:cubicBezTo>
                    <a:pt x="46" y="34"/>
                    <a:pt x="49" y="28"/>
                    <a:pt x="49" y="21"/>
                  </a:cubicBezTo>
                  <a:cubicBezTo>
                    <a:pt x="49" y="19"/>
                    <a:pt x="49" y="17"/>
                    <a:pt x="48" y="15"/>
                  </a:cubicBezTo>
                  <a:cubicBezTo>
                    <a:pt x="48" y="13"/>
                    <a:pt x="47" y="11"/>
                    <a:pt x="46" y="10"/>
                  </a:cubicBezTo>
                  <a:cubicBezTo>
                    <a:pt x="45" y="8"/>
                    <a:pt x="44" y="6"/>
                    <a:pt x="42" y="5"/>
                  </a:cubicBezTo>
                  <a:cubicBezTo>
                    <a:pt x="40" y="3"/>
                    <a:pt x="38" y="2"/>
                    <a:pt x="35" y="1"/>
                  </a:cubicBezTo>
                  <a:cubicBezTo>
                    <a:pt x="32" y="0"/>
                    <a:pt x="28" y="0"/>
                    <a:pt x="25" y="0"/>
                  </a:cubicBezTo>
                  <a:cubicBezTo>
                    <a:pt x="21" y="0"/>
                    <a:pt x="18" y="0"/>
                    <a:pt x="15" y="1"/>
                  </a:cubicBezTo>
                  <a:cubicBezTo>
                    <a:pt x="12" y="2"/>
                    <a:pt x="9" y="4"/>
                    <a:pt x="6" y="6"/>
                  </a:cubicBezTo>
                  <a:cubicBezTo>
                    <a:pt x="4" y="8"/>
                    <a:pt x="2" y="11"/>
                    <a:pt x="1" y="14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6"/>
                    <a:pt x="0" y="29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10055226" y="6650252"/>
            <a:ext cx="2133600" cy="200053"/>
          </a:xfrm>
          <a:prstGeom prst="rect">
            <a:avLst/>
          </a:prstGeom>
          <a:noFill/>
        </p:spPr>
        <p:txBody>
          <a:bodyPr vert="horz" lIns="91436" tIns="45719" rIns="91436" bIns="45719" rtlCol="0" anchor="ctr">
            <a:sp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/>
            <a:r>
              <a:rPr lang="en-US" sz="7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©2018 MFMER  |  3769885-</a:t>
            </a:r>
            <a:fld id="{D445C29B-035B-48ED-941F-A66A11A8A322}" type="slidenum">
              <a:rPr lang="en-US" sz="7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 lvl="0" algn="r"/>
              <a:t>‹#›</a:t>
            </a:fld>
            <a:endParaRPr lang="en-US" sz="7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6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yo 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8818" cy="685792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772168" y="825440"/>
            <a:ext cx="1081342" cy="1175809"/>
            <a:chOff x="385763" y="347663"/>
            <a:chExt cx="565150" cy="614362"/>
          </a:xfrm>
          <a:solidFill>
            <a:schemeClr val="tx1"/>
          </a:solidFill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68313" y="647700"/>
              <a:ext cx="396875" cy="314325"/>
            </a:xfrm>
            <a:custGeom>
              <a:avLst/>
              <a:gdLst>
                <a:gd name="T0" fmla="*/ 131 w 165"/>
                <a:gd name="T1" fmla="*/ 0 h 131"/>
                <a:gd name="T2" fmla="*/ 96 w 165"/>
                <a:gd name="T3" fmla="*/ 0 h 131"/>
                <a:gd name="T4" fmla="*/ 96 w 165"/>
                <a:gd name="T5" fmla="*/ 39 h 131"/>
                <a:gd name="T6" fmla="*/ 113 w 165"/>
                <a:gd name="T7" fmla="*/ 78 h 131"/>
                <a:gd name="T8" fmla="*/ 113 w 165"/>
                <a:gd name="T9" fmla="*/ 73 h 131"/>
                <a:gd name="T10" fmla="*/ 104 w 165"/>
                <a:gd name="T11" fmla="*/ 44 h 131"/>
                <a:gd name="T12" fmla="*/ 104 w 165"/>
                <a:gd name="T13" fmla="*/ 34 h 131"/>
                <a:gd name="T14" fmla="*/ 117 w 165"/>
                <a:gd name="T15" fmla="*/ 34 h 131"/>
                <a:gd name="T16" fmla="*/ 117 w 165"/>
                <a:gd name="T17" fmla="*/ 78 h 131"/>
                <a:gd name="T18" fmla="*/ 83 w 165"/>
                <a:gd name="T19" fmla="*/ 129 h 131"/>
                <a:gd name="T20" fmla="*/ 49 w 165"/>
                <a:gd name="T21" fmla="*/ 81 h 131"/>
                <a:gd name="T22" fmla="*/ 70 w 165"/>
                <a:gd name="T23" fmla="*/ 39 h 131"/>
                <a:gd name="T24" fmla="*/ 70 w 165"/>
                <a:gd name="T25" fmla="*/ 34 h 131"/>
                <a:gd name="T26" fmla="*/ 83 w 165"/>
                <a:gd name="T27" fmla="*/ 34 h 131"/>
                <a:gd name="T28" fmla="*/ 92 w 165"/>
                <a:gd name="T29" fmla="*/ 34 h 131"/>
                <a:gd name="T30" fmla="*/ 92 w 165"/>
                <a:gd name="T31" fmla="*/ 26 h 131"/>
                <a:gd name="T32" fmla="*/ 83 w 165"/>
                <a:gd name="T33" fmla="*/ 26 h 131"/>
                <a:gd name="T34" fmla="*/ 70 w 165"/>
                <a:gd name="T35" fmla="*/ 26 h 131"/>
                <a:gd name="T36" fmla="*/ 70 w 165"/>
                <a:gd name="T37" fmla="*/ 26 h 131"/>
                <a:gd name="T38" fmla="*/ 62 w 165"/>
                <a:gd name="T39" fmla="*/ 26 h 131"/>
                <a:gd name="T40" fmla="*/ 62 w 165"/>
                <a:gd name="T41" fmla="*/ 26 h 131"/>
                <a:gd name="T42" fmla="*/ 41 w 165"/>
                <a:gd name="T43" fmla="*/ 26 h 131"/>
                <a:gd name="T44" fmla="*/ 41 w 165"/>
                <a:gd name="T45" fmla="*/ 73 h 131"/>
                <a:gd name="T46" fmla="*/ 41 w 165"/>
                <a:gd name="T47" fmla="*/ 77 h 131"/>
                <a:gd name="T48" fmla="*/ 41 w 165"/>
                <a:gd name="T49" fmla="*/ 77 h 131"/>
                <a:gd name="T50" fmla="*/ 49 w 165"/>
                <a:gd name="T51" fmla="*/ 71 h 131"/>
                <a:gd name="T52" fmla="*/ 49 w 165"/>
                <a:gd name="T53" fmla="*/ 71 h 131"/>
                <a:gd name="T54" fmla="*/ 49 w 165"/>
                <a:gd name="T55" fmla="*/ 34 h 131"/>
                <a:gd name="T56" fmla="*/ 62 w 165"/>
                <a:gd name="T57" fmla="*/ 34 h 131"/>
                <a:gd name="T58" fmla="*/ 62 w 165"/>
                <a:gd name="T59" fmla="*/ 34 h 131"/>
                <a:gd name="T60" fmla="*/ 62 w 165"/>
                <a:gd name="T61" fmla="*/ 44 h 131"/>
                <a:gd name="T62" fmla="*/ 35 w 165"/>
                <a:gd name="T63" fmla="*/ 85 h 131"/>
                <a:gd name="T64" fmla="*/ 8 w 165"/>
                <a:gd name="T65" fmla="*/ 44 h 131"/>
                <a:gd name="T66" fmla="*/ 8 w 165"/>
                <a:gd name="T67" fmla="*/ 8 h 131"/>
                <a:gd name="T68" fmla="*/ 35 w 165"/>
                <a:gd name="T69" fmla="*/ 8 h 131"/>
                <a:gd name="T70" fmla="*/ 62 w 165"/>
                <a:gd name="T71" fmla="*/ 8 h 131"/>
                <a:gd name="T72" fmla="*/ 62 w 165"/>
                <a:gd name="T73" fmla="*/ 22 h 131"/>
                <a:gd name="T74" fmla="*/ 70 w 165"/>
                <a:gd name="T75" fmla="*/ 22 h 131"/>
                <a:gd name="T76" fmla="*/ 70 w 165"/>
                <a:gd name="T77" fmla="*/ 0 h 131"/>
                <a:gd name="T78" fmla="*/ 35 w 165"/>
                <a:gd name="T79" fmla="*/ 0 h 131"/>
                <a:gd name="T80" fmla="*/ 0 w 165"/>
                <a:gd name="T81" fmla="*/ 0 h 131"/>
                <a:gd name="T82" fmla="*/ 0 w 165"/>
                <a:gd name="T83" fmla="*/ 39 h 131"/>
                <a:gd name="T84" fmla="*/ 35 w 165"/>
                <a:gd name="T85" fmla="*/ 88 h 131"/>
                <a:gd name="T86" fmla="*/ 42 w 165"/>
                <a:gd name="T87" fmla="*/ 85 h 131"/>
                <a:gd name="T88" fmla="*/ 83 w 165"/>
                <a:gd name="T89" fmla="*/ 131 h 131"/>
                <a:gd name="T90" fmla="*/ 124 w 165"/>
                <a:gd name="T91" fmla="*/ 85 h 131"/>
                <a:gd name="T92" fmla="*/ 131 w 165"/>
                <a:gd name="T93" fmla="*/ 88 h 131"/>
                <a:gd name="T94" fmla="*/ 165 w 165"/>
                <a:gd name="T95" fmla="*/ 39 h 131"/>
                <a:gd name="T96" fmla="*/ 165 w 165"/>
                <a:gd name="T97" fmla="*/ 0 h 131"/>
                <a:gd name="T98" fmla="*/ 131 w 165"/>
                <a:gd name="T99" fmla="*/ 0 h 131"/>
                <a:gd name="T100" fmla="*/ 157 w 165"/>
                <a:gd name="T101" fmla="*/ 44 h 131"/>
                <a:gd name="T102" fmla="*/ 131 w 165"/>
                <a:gd name="T103" fmla="*/ 85 h 131"/>
                <a:gd name="T104" fmla="*/ 124 w 165"/>
                <a:gd name="T105" fmla="*/ 82 h 131"/>
                <a:gd name="T106" fmla="*/ 125 w 165"/>
                <a:gd name="T107" fmla="*/ 73 h 131"/>
                <a:gd name="T108" fmla="*/ 125 w 165"/>
                <a:gd name="T109" fmla="*/ 26 h 131"/>
                <a:gd name="T110" fmla="*/ 104 w 165"/>
                <a:gd name="T111" fmla="*/ 26 h 131"/>
                <a:gd name="T112" fmla="*/ 104 w 165"/>
                <a:gd name="T113" fmla="*/ 8 h 131"/>
                <a:gd name="T114" fmla="*/ 131 w 165"/>
                <a:gd name="T115" fmla="*/ 8 h 131"/>
                <a:gd name="T116" fmla="*/ 157 w 165"/>
                <a:gd name="T117" fmla="*/ 8 h 131"/>
                <a:gd name="T118" fmla="*/ 157 w 165"/>
                <a:gd name="T119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31">
                  <a:moveTo>
                    <a:pt x="13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57"/>
                    <a:pt x="102" y="70"/>
                    <a:pt x="113" y="78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05" y="64"/>
                    <a:pt x="104" y="53"/>
                    <a:pt x="104" y="4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17" y="95"/>
                    <a:pt x="112" y="116"/>
                    <a:pt x="83" y="129"/>
                  </a:cubicBezTo>
                  <a:cubicBezTo>
                    <a:pt x="55" y="116"/>
                    <a:pt x="50" y="97"/>
                    <a:pt x="49" y="81"/>
                  </a:cubicBezTo>
                  <a:cubicBezTo>
                    <a:pt x="62" y="72"/>
                    <a:pt x="70" y="59"/>
                    <a:pt x="70" y="39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4"/>
                    <a:pt x="41" y="76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5" y="75"/>
                    <a:pt x="47" y="73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58"/>
                    <a:pt x="60" y="74"/>
                    <a:pt x="35" y="85"/>
                  </a:cubicBezTo>
                  <a:cubicBezTo>
                    <a:pt x="11" y="74"/>
                    <a:pt x="8" y="58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65"/>
                    <a:pt x="14" y="80"/>
                    <a:pt x="35" y="88"/>
                  </a:cubicBezTo>
                  <a:cubicBezTo>
                    <a:pt x="38" y="87"/>
                    <a:pt x="40" y="86"/>
                    <a:pt x="42" y="85"/>
                  </a:cubicBezTo>
                  <a:cubicBezTo>
                    <a:pt x="46" y="109"/>
                    <a:pt x="61" y="123"/>
                    <a:pt x="83" y="131"/>
                  </a:cubicBezTo>
                  <a:cubicBezTo>
                    <a:pt x="105" y="123"/>
                    <a:pt x="120" y="109"/>
                    <a:pt x="124" y="85"/>
                  </a:cubicBezTo>
                  <a:cubicBezTo>
                    <a:pt x="126" y="86"/>
                    <a:pt x="128" y="87"/>
                    <a:pt x="131" y="88"/>
                  </a:cubicBezTo>
                  <a:cubicBezTo>
                    <a:pt x="152" y="80"/>
                    <a:pt x="165" y="65"/>
                    <a:pt x="165" y="39"/>
                  </a:cubicBezTo>
                  <a:cubicBezTo>
                    <a:pt x="165" y="0"/>
                    <a:pt x="165" y="0"/>
                    <a:pt x="165" y="0"/>
                  </a:cubicBezTo>
                  <a:lnTo>
                    <a:pt x="131" y="0"/>
                  </a:lnTo>
                  <a:close/>
                  <a:moveTo>
                    <a:pt x="157" y="44"/>
                  </a:moveTo>
                  <a:cubicBezTo>
                    <a:pt x="157" y="58"/>
                    <a:pt x="155" y="74"/>
                    <a:pt x="131" y="85"/>
                  </a:cubicBezTo>
                  <a:cubicBezTo>
                    <a:pt x="128" y="84"/>
                    <a:pt x="126" y="83"/>
                    <a:pt x="124" y="82"/>
                  </a:cubicBezTo>
                  <a:cubicBezTo>
                    <a:pt x="125" y="79"/>
                    <a:pt x="125" y="76"/>
                    <a:pt x="125" y="7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57" y="8"/>
                    <a:pt x="157" y="8"/>
                    <a:pt x="157" y="8"/>
                  </a:cubicBezTo>
                  <a:lnTo>
                    <a:pt x="15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500063" y="488950"/>
              <a:ext cx="87313" cy="106362"/>
            </a:xfrm>
            <a:custGeom>
              <a:avLst/>
              <a:gdLst>
                <a:gd name="T0" fmla="*/ 3 w 36"/>
                <a:gd name="T1" fmla="*/ 44 h 44"/>
                <a:gd name="T2" fmla="*/ 3 w 36"/>
                <a:gd name="T3" fmla="*/ 43 h 44"/>
                <a:gd name="T4" fmla="*/ 6 w 36"/>
                <a:gd name="T5" fmla="*/ 41 h 44"/>
                <a:gd name="T6" fmla="*/ 6 w 36"/>
                <a:gd name="T7" fmla="*/ 41 h 44"/>
                <a:gd name="T8" fmla="*/ 7 w 36"/>
                <a:gd name="T9" fmla="*/ 37 h 44"/>
                <a:gd name="T10" fmla="*/ 7 w 36"/>
                <a:gd name="T11" fmla="*/ 32 h 44"/>
                <a:gd name="T12" fmla="*/ 7 w 36"/>
                <a:gd name="T13" fmla="*/ 15 h 44"/>
                <a:gd name="T14" fmla="*/ 7 w 36"/>
                <a:gd name="T15" fmla="*/ 7 h 44"/>
                <a:gd name="T16" fmla="*/ 6 w 36"/>
                <a:gd name="T17" fmla="*/ 3 h 44"/>
                <a:gd name="T18" fmla="*/ 5 w 36"/>
                <a:gd name="T19" fmla="*/ 3 h 44"/>
                <a:gd name="T20" fmla="*/ 0 w 36"/>
                <a:gd name="T21" fmla="*/ 2 h 44"/>
                <a:gd name="T22" fmla="*/ 0 w 36"/>
                <a:gd name="T23" fmla="*/ 0 h 44"/>
                <a:gd name="T24" fmla="*/ 10 w 36"/>
                <a:gd name="T25" fmla="*/ 0 h 44"/>
                <a:gd name="T26" fmla="*/ 19 w 36"/>
                <a:gd name="T27" fmla="*/ 0 h 44"/>
                <a:gd name="T28" fmla="*/ 19 w 36"/>
                <a:gd name="T29" fmla="*/ 2 h 44"/>
                <a:gd name="T30" fmla="*/ 15 w 36"/>
                <a:gd name="T31" fmla="*/ 3 h 44"/>
                <a:gd name="T32" fmla="*/ 14 w 36"/>
                <a:gd name="T33" fmla="*/ 3 h 44"/>
                <a:gd name="T34" fmla="*/ 13 w 36"/>
                <a:gd name="T35" fmla="*/ 6 h 44"/>
                <a:gd name="T36" fmla="*/ 13 w 36"/>
                <a:gd name="T37" fmla="*/ 15 h 44"/>
                <a:gd name="T38" fmla="*/ 13 w 36"/>
                <a:gd name="T39" fmla="*/ 36 h 44"/>
                <a:gd name="T40" fmla="*/ 13 w 36"/>
                <a:gd name="T41" fmla="*/ 41 h 44"/>
                <a:gd name="T42" fmla="*/ 18 w 36"/>
                <a:gd name="T43" fmla="*/ 42 h 44"/>
                <a:gd name="T44" fmla="*/ 31 w 36"/>
                <a:gd name="T45" fmla="*/ 41 h 44"/>
                <a:gd name="T46" fmla="*/ 32 w 36"/>
                <a:gd name="T47" fmla="*/ 38 h 44"/>
                <a:gd name="T48" fmla="*/ 33 w 36"/>
                <a:gd name="T49" fmla="*/ 33 h 44"/>
                <a:gd name="T50" fmla="*/ 36 w 36"/>
                <a:gd name="T51" fmla="*/ 33 h 44"/>
                <a:gd name="T52" fmla="*/ 34 w 36"/>
                <a:gd name="T53" fmla="*/ 44 h 44"/>
                <a:gd name="T54" fmla="*/ 32 w 36"/>
                <a:gd name="T55" fmla="*/ 44 h 44"/>
                <a:gd name="T56" fmla="*/ 27 w 36"/>
                <a:gd name="T57" fmla="*/ 44 h 44"/>
                <a:gd name="T58" fmla="*/ 10 w 36"/>
                <a:gd name="T59" fmla="*/ 44 h 44"/>
                <a:gd name="T60" fmla="*/ 3 w 36"/>
                <a:gd name="T6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4">
                  <a:moveTo>
                    <a:pt x="3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7" y="39"/>
                    <a:pt x="7" y="37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7" y="10"/>
                    <a:pt x="7" y="7"/>
                  </a:cubicBezTo>
                  <a:cubicBezTo>
                    <a:pt x="7" y="5"/>
                    <a:pt x="6" y="4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9" y="0"/>
                    <a:pt x="10" y="0"/>
                  </a:cubicBezTo>
                  <a:cubicBezTo>
                    <a:pt x="11" y="0"/>
                    <a:pt x="15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2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7"/>
                    <a:pt x="13" y="10"/>
                    <a:pt x="13" y="1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8"/>
                    <a:pt x="13" y="40"/>
                    <a:pt x="13" y="41"/>
                  </a:cubicBezTo>
                  <a:cubicBezTo>
                    <a:pt x="16" y="42"/>
                    <a:pt x="16" y="42"/>
                    <a:pt x="18" y="42"/>
                  </a:cubicBezTo>
                  <a:cubicBezTo>
                    <a:pt x="24" y="42"/>
                    <a:pt x="29" y="41"/>
                    <a:pt x="31" y="41"/>
                  </a:cubicBezTo>
                  <a:cubicBezTo>
                    <a:pt x="32" y="40"/>
                    <a:pt x="32" y="39"/>
                    <a:pt x="32" y="38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6"/>
                    <a:pt x="35" y="40"/>
                    <a:pt x="34" y="44"/>
                  </a:cubicBezTo>
                  <a:cubicBezTo>
                    <a:pt x="33" y="44"/>
                    <a:pt x="33" y="44"/>
                    <a:pt x="32" y="44"/>
                  </a:cubicBezTo>
                  <a:cubicBezTo>
                    <a:pt x="31" y="44"/>
                    <a:pt x="29" y="44"/>
                    <a:pt x="27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7" y="44"/>
                    <a:pt x="5" y="44"/>
                    <a:pt x="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596900" y="488950"/>
              <a:ext cx="44450" cy="106362"/>
            </a:xfrm>
            <a:custGeom>
              <a:avLst/>
              <a:gdLst>
                <a:gd name="T0" fmla="*/ 19 w 19"/>
                <a:gd name="T1" fmla="*/ 42 h 44"/>
                <a:gd name="T2" fmla="*/ 19 w 19"/>
                <a:gd name="T3" fmla="*/ 44 h 44"/>
                <a:gd name="T4" fmla="*/ 10 w 19"/>
                <a:gd name="T5" fmla="*/ 44 h 44"/>
                <a:gd name="T6" fmla="*/ 0 w 19"/>
                <a:gd name="T7" fmla="*/ 44 h 44"/>
                <a:gd name="T8" fmla="*/ 0 w 19"/>
                <a:gd name="T9" fmla="*/ 42 h 44"/>
                <a:gd name="T10" fmla="*/ 4 w 19"/>
                <a:gd name="T11" fmla="*/ 42 h 44"/>
                <a:gd name="T12" fmla="*/ 5 w 19"/>
                <a:gd name="T13" fmla="*/ 41 h 44"/>
                <a:gd name="T14" fmla="*/ 6 w 19"/>
                <a:gd name="T15" fmla="*/ 38 h 44"/>
                <a:gd name="T16" fmla="*/ 6 w 19"/>
                <a:gd name="T17" fmla="*/ 30 h 44"/>
                <a:gd name="T18" fmla="*/ 6 w 19"/>
                <a:gd name="T19" fmla="*/ 15 h 44"/>
                <a:gd name="T20" fmla="*/ 6 w 19"/>
                <a:gd name="T21" fmla="*/ 7 h 44"/>
                <a:gd name="T22" fmla="*/ 5 w 19"/>
                <a:gd name="T23" fmla="*/ 3 h 44"/>
                <a:gd name="T24" fmla="*/ 4 w 19"/>
                <a:gd name="T25" fmla="*/ 3 h 44"/>
                <a:gd name="T26" fmla="*/ 0 w 19"/>
                <a:gd name="T27" fmla="*/ 2 h 44"/>
                <a:gd name="T28" fmla="*/ 0 w 19"/>
                <a:gd name="T29" fmla="*/ 0 h 44"/>
                <a:gd name="T30" fmla="*/ 9 w 19"/>
                <a:gd name="T31" fmla="*/ 0 h 44"/>
                <a:gd name="T32" fmla="*/ 19 w 19"/>
                <a:gd name="T33" fmla="*/ 0 h 44"/>
                <a:gd name="T34" fmla="*/ 19 w 19"/>
                <a:gd name="T35" fmla="*/ 2 h 44"/>
                <a:gd name="T36" fmla="*/ 14 w 19"/>
                <a:gd name="T37" fmla="*/ 3 h 44"/>
                <a:gd name="T38" fmla="*/ 13 w 19"/>
                <a:gd name="T39" fmla="*/ 3 h 44"/>
                <a:gd name="T40" fmla="*/ 12 w 19"/>
                <a:gd name="T41" fmla="*/ 6 h 44"/>
                <a:gd name="T42" fmla="*/ 12 w 19"/>
                <a:gd name="T43" fmla="*/ 15 h 44"/>
                <a:gd name="T44" fmla="*/ 12 w 19"/>
                <a:gd name="T45" fmla="*/ 30 h 44"/>
                <a:gd name="T46" fmla="*/ 12 w 19"/>
                <a:gd name="T47" fmla="*/ 38 h 44"/>
                <a:gd name="T48" fmla="*/ 13 w 19"/>
                <a:gd name="T49" fmla="*/ 41 h 44"/>
                <a:gd name="T50" fmla="*/ 14 w 19"/>
                <a:gd name="T51" fmla="*/ 42 h 44"/>
                <a:gd name="T52" fmla="*/ 19 w 19"/>
                <a:gd name="T53" fmla="*/ 42 h 44"/>
                <a:gd name="T54" fmla="*/ 12 w 19"/>
                <a:gd name="T55" fmla="*/ 6 h 44"/>
                <a:gd name="T56" fmla="*/ 12 w 19"/>
                <a:gd name="T57" fmla="*/ 15 h 44"/>
                <a:gd name="T58" fmla="*/ 12 w 19"/>
                <a:gd name="T59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44">
                  <a:moveTo>
                    <a:pt x="19" y="42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4" y="44"/>
                    <a:pt x="11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38"/>
                    <a:pt x="6" y="35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2"/>
                    <a:pt x="6" y="10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0"/>
                    <a:pt x="9" y="0"/>
                  </a:cubicBezTo>
                  <a:cubicBezTo>
                    <a:pt x="11" y="0"/>
                    <a:pt x="14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2"/>
                    <a:pt x="15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2" y="35"/>
                    <a:pt x="12" y="38"/>
                  </a:cubicBezTo>
                  <a:cubicBezTo>
                    <a:pt x="12" y="40"/>
                    <a:pt x="13" y="41"/>
                    <a:pt x="13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5" y="42"/>
                    <a:pt x="16" y="42"/>
                    <a:pt x="19" y="42"/>
                  </a:cubicBezTo>
                  <a:close/>
                  <a:moveTo>
                    <a:pt x="12" y="6"/>
                  </a:move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658813" y="488950"/>
              <a:ext cx="122238" cy="111125"/>
            </a:xfrm>
            <a:custGeom>
              <a:avLst/>
              <a:gdLst>
                <a:gd name="T0" fmla="*/ 0 w 51"/>
                <a:gd name="T1" fmla="*/ 44 h 46"/>
                <a:gd name="T2" fmla="*/ 0 w 51"/>
                <a:gd name="T3" fmla="*/ 42 h 46"/>
                <a:gd name="T4" fmla="*/ 4 w 51"/>
                <a:gd name="T5" fmla="*/ 42 h 46"/>
                <a:gd name="T6" fmla="*/ 5 w 51"/>
                <a:gd name="T7" fmla="*/ 41 h 46"/>
                <a:gd name="T8" fmla="*/ 5 w 51"/>
                <a:gd name="T9" fmla="*/ 38 h 46"/>
                <a:gd name="T10" fmla="*/ 6 w 51"/>
                <a:gd name="T11" fmla="*/ 31 h 46"/>
                <a:gd name="T12" fmla="*/ 6 w 51"/>
                <a:gd name="T13" fmla="*/ 6 h 46"/>
                <a:gd name="T14" fmla="*/ 5 w 51"/>
                <a:gd name="T15" fmla="*/ 4 h 46"/>
                <a:gd name="T16" fmla="*/ 4 w 51"/>
                <a:gd name="T17" fmla="*/ 3 h 46"/>
                <a:gd name="T18" fmla="*/ 3 w 51"/>
                <a:gd name="T19" fmla="*/ 2 h 46"/>
                <a:gd name="T20" fmla="*/ 0 w 51"/>
                <a:gd name="T21" fmla="*/ 2 h 46"/>
                <a:gd name="T22" fmla="*/ 0 w 51"/>
                <a:gd name="T23" fmla="*/ 0 h 46"/>
                <a:gd name="T24" fmla="*/ 7 w 51"/>
                <a:gd name="T25" fmla="*/ 0 h 46"/>
                <a:gd name="T26" fmla="*/ 11 w 51"/>
                <a:gd name="T27" fmla="*/ 0 h 46"/>
                <a:gd name="T28" fmla="*/ 15 w 51"/>
                <a:gd name="T29" fmla="*/ 5 h 46"/>
                <a:gd name="T30" fmla="*/ 22 w 51"/>
                <a:gd name="T31" fmla="*/ 13 h 46"/>
                <a:gd name="T32" fmla="*/ 32 w 51"/>
                <a:gd name="T33" fmla="*/ 25 h 46"/>
                <a:gd name="T34" fmla="*/ 39 w 51"/>
                <a:gd name="T35" fmla="*/ 33 h 46"/>
                <a:gd name="T36" fmla="*/ 42 w 51"/>
                <a:gd name="T37" fmla="*/ 36 h 46"/>
                <a:gd name="T38" fmla="*/ 42 w 51"/>
                <a:gd name="T39" fmla="*/ 14 h 46"/>
                <a:gd name="T40" fmla="*/ 42 w 51"/>
                <a:gd name="T41" fmla="*/ 7 h 46"/>
                <a:gd name="T42" fmla="*/ 42 w 51"/>
                <a:gd name="T43" fmla="*/ 3 h 46"/>
                <a:gd name="T44" fmla="*/ 41 w 51"/>
                <a:gd name="T45" fmla="*/ 3 h 46"/>
                <a:gd name="T46" fmla="*/ 36 w 51"/>
                <a:gd name="T47" fmla="*/ 2 h 46"/>
                <a:gd name="T48" fmla="*/ 36 w 51"/>
                <a:gd name="T49" fmla="*/ 0 h 46"/>
                <a:gd name="T50" fmla="*/ 44 w 51"/>
                <a:gd name="T51" fmla="*/ 0 h 46"/>
                <a:gd name="T52" fmla="*/ 51 w 51"/>
                <a:gd name="T53" fmla="*/ 0 h 46"/>
                <a:gd name="T54" fmla="*/ 51 w 51"/>
                <a:gd name="T55" fmla="*/ 2 h 46"/>
                <a:gd name="T56" fmla="*/ 46 w 51"/>
                <a:gd name="T57" fmla="*/ 3 h 46"/>
                <a:gd name="T58" fmla="*/ 46 w 51"/>
                <a:gd name="T59" fmla="*/ 3 h 46"/>
                <a:gd name="T60" fmla="*/ 45 w 51"/>
                <a:gd name="T61" fmla="*/ 7 h 46"/>
                <a:gd name="T62" fmla="*/ 45 w 51"/>
                <a:gd name="T63" fmla="*/ 14 h 46"/>
                <a:gd name="T64" fmla="*/ 45 w 51"/>
                <a:gd name="T65" fmla="*/ 29 h 46"/>
                <a:gd name="T66" fmla="*/ 45 w 51"/>
                <a:gd name="T67" fmla="*/ 46 h 46"/>
                <a:gd name="T68" fmla="*/ 42 w 51"/>
                <a:gd name="T69" fmla="*/ 46 h 46"/>
                <a:gd name="T70" fmla="*/ 41 w 51"/>
                <a:gd name="T71" fmla="*/ 45 h 46"/>
                <a:gd name="T72" fmla="*/ 41 w 51"/>
                <a:gd name="T73" fmla="*/ 44 h 46"/>
                <a:gd name="T74" fmla="*/ 40 w 51"/>
                <a:gd name="T75" fmla="*/ 43 h 46"/>
                <a:gd name="T76" fmla="*/ 36 w 51"/>
                <a:gd name="T77" fmla="*/ 39 h 46"/>
                <a:gd name="T78" fmla="*/ 31 w 51"/>
                <a:gd name="T79" fmla="*/ 33 h 46"/>
                <a:gd name="T80" fmla="*/ 8 w 51"/>
                <a:gd name="T81" fmla="*/ 7 h 46"/>
                <a:gd name="T82" fmla="*/ 8 w 51"/>
                <a:gd name="T83" fmla="*/ 31 h 46"/>
                <a:gd name="T84" fmla="*/ 9 w 51"/>
                <a:gd name="T85" fmla="*/ 38 h 46"/>
                <a:gd name="T86" fmla="*/ 9 w 51"/>
                <a:gd name="T87" fmla="*/ 41 h 46"/>
                <a:gd name="T88" fmla="*/ 10 w 51"/>
                <a:gd name="T89" fmla="*/ 42 h 46"/>
                <a:gd name="T90" fmla="*/ 14 w 51"/>
                <a:gd name="T91" fmla="*/ 42 h 46"/>
                <a:gd name="T92" fmla="*/ 14 w 51"/>
                <a:gd name="T93" fmla="*/ 44 h 46"/>
                <a:gd name="T94" fmla="*/ 8 w 51"/>
                <a:gd name="T95" fmla="*/ 44 h 46"/>
                <a:gd name="T96" fmla="*/ 0 w 51"/>
                <a:gd name="T97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46">
                  <a:moveTo>
                    <a:pt x="0" y="44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5" y="41"/>
                    <a:pt x="5" y="40"/>
                    <a:pt x="5" y="38"/>
                  </a:cubicBezTo>
                  <a:cubicBezTo>
                    <a:pt x="6" y="35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7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3"/>
                    <a:pt x="15" y="4"/>
                    <a:pt x="15" y="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5" y="28"/>
                    <a:pt x="37" y="31"/>
                    <a:pt x="39" y="33"/>
                  </a:cubicBezTo>
                  <a:cubicBezTo>
                    <a:pt x="40" y="34"/>
                    <a:pt x="41" y="35"/>
                    <a:pt x="42" y="3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2"/>
                    <a:pt x="42" y="9"/>
                    <a:pt x="42" y="7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9" y="2"/>
                    <a:pt x="36" y="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7" y="0"/>
                    <a:pt x="49" y="0"/>
                    <a:pt x="51" y="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4"/>
                    <a:pt x="45" y="5"/>
                    <a:pt x="45" y="7"/>
                  </a:cubicBezTo>
                  <a:cubicBezTo>
                    <a:pt x="45" y="9"/>
                    <a:pt x="45" y="12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2"/>
                    <a:pt x="45" y="37"/>
                    <a:pt x="45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4"/>
                    <a:pt x="41" y="44"/>
                  </a:cubicBezTo>
                  <a:cubicBezTo>
                    <a:pt x="41" y="44"/>
                    <a:pt x="40" y="44"/>
                    <a:pt x="40" y="43"/>
                  </a:cubicBezTo>
                  <a:cubicBezTo>
                    <a:pt x="38" y="41"/>
                    <a:pt x="36" y="40"/>
                    <a:pt x="36" y="39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8"/>
                  </a:cubicBezTo>
                  <a:cubicBezTo>
                    <a:pt x="9" y="40"/>
                    <a:pt x="9" y="41"/>
                    <a:pt x="9" y="41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1" y="42"/>
                    <a:pt x="12" y="42"/>
                    <a:pt x="14" y="42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0" y="44"/>
                    <a:pt x="8" y="44"/>
                  </a:cubicBezTo>
                  <a:cubicBezTo>
                    <a:pt x="5" y="44"/>
                    <a:pt x="3" y="44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795338" y="488950"/>
              <a:ext cx="46038" cy="106362"/>
            </a:xfrm>
            <a:custGeom>
              <a:avLst/>
              <a:gdLst>
                <a:gd name="T0" fmla="*/ 19 w 19"/>
                <a:gd name="T1" fmla="*/ 42 h 44"/>
                <a:gd name="T2" fmla="*/ 19 w 19"/>
                <a:gd name="T3" fmla="*/ 44 h 44"/>
                <a:gd name="T4" fmla="*/ 10 w 19"/>
                <a:gd name="T5" fmla="*/ 44 h 44"/>
                <a:gd name="T6" fmla="*/ 0 w 19"/>
                <a:gd name="T7" fmla="*/ 44 h 44"/>
                <a:gd name="T8" fmla="*/ 0 w 19"/>
                <a:gd name="T9" fmla="*/ 42 h 44"/>
                <a:gd name="T10" fmla="*/ 4 w 19"/>
                <a:gd name="T11" fmla="*/ 42 h 44"/>
                <a:gd name="T12" fmla="*/ 5 w 19"/>
                <a:gd name="T13" fmla="*/ 41 h 44"/>
                <a:gd name="T14" fmla="*/ 6 w 19"/>
                <a:gd name="T15" fmla="*/ 38 h 44"/>
                <a:gd name="T16" fmla="*/ 6 w 19"/>
                <a:gd name="T17" fmla="*/ 30 h 44"/>
                <a:gd name="T18" fmla="*/ 6 w 19"/>
                <a:gd name="T19" fmla="*/ 15 h 44"/>
                <a:gd name="T20" fmla="*/ 6 w 19"/>
                <a:gd name="T21" fmla="*/ 7 h 44"/>
                <a:gd name="T22" fmla="*/ 5 w 19"/>
                <a:gd name="T23" fmla="*/ 3 h 44"/>
                <a:gd name="T24" fmla="*/ 4 w 19"/>
                <a:gd name="T25" fmla="*/ 3 h 44"/>
                <a:gd name="T26" fmla="*/ 0 w 19"/>
                <a:gd name="T27" fmla="*/ 2 h 44"/>
                <a:gd name="T28" fmla="*/ 0 w 19"/>
                <a:gd name="T29" fmla="*/ 0 h 44"/>
                <a:gd name="T30" fmla="*/ 9 w 19"/>
                <a:gd name="T31" fmla="*/ 0 h 44"/>
                <a:gd name="T32" fmla="*/ 19 w 19"/>
                <a:gd name="T33" fmla="*/ 0 h 44"/>
                <a:gd name="T34" fmla="*/ 19 w 19"/>
                <a:gd name="T35" fmla="*/ 2 h 44"/>
                <a:gd name="T36" fmla="*/ 14 w 19"/>
                <a:gd name="T37" fmla="*/ 3 h 44"/>
                <a:gd name="T38" fmla="*/ 13 w 19"/>
                <a:gd name="T39" fmla="*/ 3 h 44"/>
                <a:gd name="T40" fmla="*/ 12 w 19"/>
                <a:gd name="T41" fmla="*/ 6 h 44"/>
                <a:gd name="T42" fmla="*/ 12 w 19"/>
                <a:gd name="T43" fmla="*/ 15 h 44"/>
                <a:gd name="T44" fmla="*/ 12 w 19"/>
                <a:gd name="T45" fmla="*/ 30 h 44"/>
                <a:gd name="T46" fmla="*/ 12 w 19"/>
                <a:gd name="T47" fmla="*/ 38 h 44"/>
                <a:gd name="T48" fmla="*/ 13 w 19"/>
                <a:gd name="T49" fmla="*/ 41 h 44"/>
                <a:gd name="T50" fmla="*/ 14 w 19"/>
                <a:gd name="T51" fmla="*/ 42 h 44"/>
                <a:gd name="T52" fmla="*/ 19 w 19"/>
                <a:gd name="T5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44">
                  <a:moveTo>
                    <a:pt x="19" y="42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4" y="44"/>
                    <a:pt x="11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38"/>
                    <a:pt x="6" y="35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2"/>
                    <a:pt x="6" y="10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0"/>
                    <a:pt x="9" y="0"/>
                  </a:cubicBezTo>
                  <a:cubicBezTo>
                    <a:pt x="11" y="0"/>
                    <a:pt x="14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2"/>
                    <a:pt x="14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2" y="35"/>
                    <a:pt x="12" y="38"/>
                  </a:cubicBezTo>
                  <a:cubicBezTo>
                    <a:pt x="12" y="40"/>
                    <a:pt x="12" y="41"/>
                    <a:pt x="13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4" y="42"/>
                    <a:pt x="16" y="42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847725" y="488950"/>
              <a:ext cx="103188" cy="107950"/>
            </a:xfrm>
            <a:custGeom>
              <a:avLst/>
              <a:gdLst>
                <a:gd name="T0" fmla="*/ 43 w 43"/>
                <a:gd name="T1" fmla="*/ 39 h 45"/>
                <a:gd name="T2" fmla="*/ 42 w 43"/>
                <a:gd name="T3" fmla="*/ 42 h 45"/>
                <a:gd name="T4" fmla="*/ 34 w 43"/>
                <a:gd name="T5" fmla="*/ 44 h 45"/>
                <a:gd name="T6" fmla="*/ 26 w 43"/>
                <a:gd name="T7" fmla="*/ 45 h 45"/>
                <a:gd name="T8" fmla="*/ 17 w 43"/>
                <a:gd name="T9" fmla="*/ 44 h 45"/>
                <a:gd name="T10" fmla="*/ 9 w 43"/>
                <a:gd name="T11" fmla="*/ 41 h 45"/>
                <a:gd name="T12" fmla="*/ 4 w 43"/>
                <a:gd name="T13" fmla="*/ 36 h 45"/>
                <a:gd name="T14" fmla="*/ 1 w 43"/>
                <a:gd name="T15" fmla="*/ 30 h 45"/>
                <a:gd name="T16" fmla="*/ 0 w 43"/>
                <a:gd name="T17" fmla="*/ 22 h 45"/>
                <a:gd name="T18" fmla="*/ 7 w 43"/>
                <a:gd name="T19" fmla="*/ 6 h 45"/>
                <a:gd name="T20" fmla="*/ 27 w 43"/>
                <a:gd name="T21" fmla="*/ 0 h 45"/>
                <a:gd name="T22" fmla="*/ 32 w 43"/>
                <a:gd name="T23" fmla="*/ 0 h 45"/>
                <a:gd name="T24" fmla="*/ 38 w 43"/>
                <a:gd name="T25" fmla="*/ 1 h 45"/>
                <a:gd name="T26" fmla="*/ 43 w 43"/>
                <a:gd name="T27" fmla="*/ 2 h 45"/>
                <a:gd name="T28" fmla="*/ 42 w 43"/>
                <a:gd name="T29" fmla="*/ 5 h 45"/>
                <a:gd name="T30" fmla="*/ 41 w 43"/>
                <a:gd name="T31" fmla="*/ 12 h 45"/>
                <a:gd name="T32" fmla="*/ 39 w 43"/>
                <a:gd name="T33" fmla="*/ 12 h 45"/>
                <a:gd name="T34" fmla="*/ 39 w 43"/>
                <a:gd name="T35" fmla="*/ 8 h 45"/>
                <a:gd name="T36" fmla="*/ 36 w 43"/>
                <a:gd name="T37" fmla="*/ 3 h 45"/>
                <a:gd name="T38" fmla="*/ 26 w 43"/>
                <a:gd name="T39" fmla="*/ 2 h 45"/>
                <a:gd name="T40" fmla="*/ 18 w 43"/>
                <a:gd name="T41" fmla="*/ 3 h 45"/>
                <a:gd name="T42" fmla="*/ 13 w 43"/>
                <a:gd name="T43" fmla="*/ 6 h 45"/>
                <a:gd name="T44" fmla="*/ 9 w 43"/>
                <a:gd name="T45" fmla="*/ 12 h 45"/>
                <a:gd name="T46" fmla="*/ 7 w 43"/>
                <a:gd name="T47" fmla="*/ 21 h 45"/>
                <a:gd name="T48" fmla="*/ 13 w 43"/>
                <a:gd name="T49" fmla="*/ 36 h 45"/>
                <a:gd name="T50" fmla="*/ 29 w 43"/>
                <a:gd name="T51" fmla="*/ 42 h 45"/>
                <a:gd name="T52" fmla="*/ 37 w 43"/>
                <a:gd name="T53" fmla="*/ 41 h 45"/>
                <a:gd name="T54" fmla="*/ 42 w 43"/>
                <a:gd name="T55" fmla="*/ 38 h 45"/>
                <a:gd name="T56" fmla="*/ 43 w 43"/>
                <a:gd name="T5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5">
                  <a:moveTo>
                    <a:pt x="43" y="39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32" y="45"/>
                    <a:pt x="29" y="45"/>
                    <a:pt x="26" y="45"/>
                  </a:cubicBezTo>
                  <a:cubicBezTo>
                    <a:pt x="23" y="45"/>
                    <a:pt x="20" y="45"/>
                    <a:pt x="17" y="44"/>
                  </a:cubicBezTo>
                  <a:cubicBezTo>
                    <a:pt x="14" y="43"/>
                    <a:pt x="11" y="42"/>
                    <a:pt x="9" y="41"/>
                  </a:cubicBezTo>
                  <a:cubicBezTo>
                    <a:pt x="7" y="39"/>
                    <a:pt x="5" y="37"/>
                    <a:pt x="4" y="36"/>
                  </a:cubicBezTo>
                  <a:cubicBezTo>
                    <a:pt x="3" y="34"/>
                    <a:pt x="2" y="32"/>
                    <a:pt x="1" y="30"/>
                  </a:cubicBezTo>
                  <a:cubicBezTo>
                    <a:pt x="0" y="27"/>
                    <a:pt x="0" y="25"/>
                    <a:pt x="0" y="22"/>
                  </a:cubicBezTo>
                  <a:cubicBezTo>
                    <a:pt x="0" y="16"/>
                    <a:pt x="2" y="10"/>
                    <a:pt x="7" y="6"/>
                  </a:cubicBezTo>
                  <a:cubicBezTo>
                    <a:pt x="12" y="2"/>
                    <a:pt x="18" y="0"/>
                    <a:pt x="27" y="0"/>
                  </a:cubicBezTo>
                  <a:cubicBezTo>
                    <a:pt x="29" y="0"/>
                    <a:pt x="31" y="0"/>
                    <a:pt x="32" y="0"/>
                  </a:cubicBezTo>
                  <a:cubicBezTo>
                    <a:pt x="34" y="0"/>
                    <a:pt x="36" y="0"/>
                    <a:pt x="38" y="1"/>
                  </a:cubicBezTo>
                  <a:cubicBezTo>
                    <a:pt x="41" y="2"/>
                    <a:pt x="42" y="2"/>
                    <a:pt x="43" y="2"/>
                  </a:cubicBezTo>
                  <a:cubicBezTo>
                    <a:pt x="42" y="3"/>
                    <a:pt x="42" y="4"/>
                    <a:pt x="42" y="5"/>
                  </a:cubicBezTo>
                  <a:cubicBezTo>
                    <a:pt x="41" y="7"/>
                    <a:pt x="41" y="9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6"/>
                    <a:pt x="38" y="4"/>
                    <a:pt x="36" y="3"/>
                  </a:cubicBezTo>
                  <a:cubicBezTo>
                    <a:pt x="33" y="2"/>
                    <a:pt x="30" y="2"/>
                    <a:pt x="26" y="2"/>
                  </a:cubicBezTo>
                  <a:cubicBezTo>
                    <a:pt x="23" y="2"/>
                    <a:pt x="20" y="2"/>
                    <a:pt x="18" y="3"/>
                  </a:cubicBezTo>
                  <a:cubicBezTo>
                    <a:pt x="16" y="4"/>
                    <a:pt x="14" y="5"/>
                    <a:pt x="13" y="6"/>
                  </a:cubicBezTo>
                  <a:cubicBezTo>
                    <a:pt x="11" y="8"/>
                    <a:pt x="10" y="10"/>
                    <a:pt x="9" y="12"/>
                  </a:cubicBezTo>
                  <a:cubicBezTo>
                    <a:pt x="8" y="15"/>
                    <a:pt x="7" y="18"/>
                    <a:pt x="7" y="21"/>
                  </a:cubicBezTo>
                  <a:cubicBezTo>
                    <a:pt x="7" y="27"/>
                    <a:pt x="9" y="32"/>
                    <a:pt x="13" y="36"/>
                  </a:cubicBezTo>
                  <a:cubicBezTo>
                    <a:pt x="17" y="40"/>
                    <a:pt x="22" y="42"/>
                    <a:pt x="29" y="42"/>
                  </a:cubicBezTo>
                  <a:cubicBezTo>
                    <a:pt x="32" y="42"/>
                    <a:pt x="35" y="42"/>
                    <a:pt x="37" y="41"/>
                  </a:cubicBezTo>
                  <a:cubicBezTo>
                    <a:pt x="39" y="40"/>
                    <a:pt x="41" y="39"/>
                    <a:pt x="42" y="38"/>
                  </a:cubicBezTo>
                  <a:lnTo>
                    <a:pt x="4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385763" y="488950"/>
              <a:ext cx="103188" cy="107950"/>
            </a:xfrm>
            <a:custGeom>
              <a:avLst/>
              <a:gdLst>
                <a:gd name="T0" fmla="*/ 43 w 43"/>
                <a:gd name="T1" fmla="*/ 39 h 45"/>
                <a:gd name="T2" fmla="*/ 42 w 43"/>
                <a:gd name="T3" fmla="*/ 42 h 45"/>
                <a:gd name="T4" fmla="*/ 34 w 43"/>
                <a:gd name="T5" fmla="*/ 44 h 45"/>
                <a:gd name="T6" fmla="*/ 27 w 43"/>
                <a:gd name="T7" fmla="*/ 45 h 45"/>
                <a:gd name="T8" fmla="*/ 17 w 43"/>
                <a:gd name="T9" fmla="*/ 44 h 45"/>
                <a:gd name="T10" fmla="*/ 10 w 43"/>
                <a:gd name="T11" fmla="*/ 41 h 45"/>
                <a:gd name="T12" fmla="*/ 4 w 43"/>
                <a:gd name="T13" fmla="*/ 36 h 45"/>
                <a:gd name="T14" fmla="*/ 1 w 43"/>
                <a:gd name="T15" fmla="*/ 30 h 45"/>
                <a:gd name="T16" fmla="*/ 0 w 43"/>
                <a:gd name="T17" fmla="*/ 22 h 45"/>
                <a:gd name="T18" fmla="*/ 7 w 43"/>
                <a:gd name="T19" fmla="*/ 6 h 45"/>
                <a:gd name="T20" fmla="*/ 27 w 43"/>
                <a:gd name="T21" fmla="*/ 0 h 45"/>
                <a:gd name="T22" fmla="*/ 33 w 43"/>
                <a:gd name="T23" fmla="*/ 0 h 45"/>
                <a:gd name="T24" fmla="*/ 39 w 43"/>
                <a:gd name="T25" fmla="*/ 1 h 45"/>
                <a:gd name="T26" fmla="*/ 43 w 43"/>
                <a:gd name="T27" fmla="*/ 2 h 45"/>
                <a:gd name="T28" fmla="*/ 42 w 43"/>
                <a:gd name="T29" fmla="*/ 5 h 45"/>
                <a:gd name="T30" fmla="*/ 41 w 43"/>
                <a:gd name="T31" fmla="*/ 12 h 45"/>
                <a:gd name="T32" fmla="*/ 39 w 43"/>
                <a:gd name="T33" fmla="*/ 12 h 45"/>
                <a:gd name="T34" fmla="*/ 39 w 43"/>
                <a:gd name="T35" fmla="*/ 8 h 45"/>
                <a:gd name="T36" fmla="*/ 36 w 43"/>
                <a:gd name="T37" fmla="*/ 3 h 45"/>
                <a:gd name="T38" fmla="*/ 26 w 43"/>
                <a:gd name="T39" fmla="*/ 2 h 45"/>
                <a:gd name="T40" fmla="*/ 19 w 43"/>
                <a:gd name="T41" fmla="*/ 3 h 45"/>
                <a:gd name="T42" fmla="*/ 13 w 43"/>
                <a:gd name="T43" fmla="*/ 6 h 45"/>
                <a:gd name="T44" fmla="*/ 9 w 43"/>
                <a:gd name="T45" fmla="*/ 12 h 45"/>
                <a:gd name="T46" fmla="*/ 7 w 43"/>
                <a:gd name="T47" fmla="*/ 21 h 45"/>
                <a:gd name="T48" fmla="*/ 13 w 43"/>
                <a:gd name="T49" fmla="*/ 36 h 45"/>
                <a:gd name="T50" fmla="*/ 29 w 43"/>
                <a:gd name="T51" fmla="*/ 42 h 45"/>
                <a:gd name="T52" fmla="*/ 37 w 43"/>
                <a:gd name="T53" fmla="*/ 41 h 45"/>
                <a:gd name="T54" fmla="*/ 43 w 43"/>
                <a:gd name="T55" fmla="*/ 38 h 45"/>
                <a:gd name="T56" fmla="*/ 43 w 43"/>
                <a:gd name="T5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5">
                  <a:moveTo>
                    <a:pt x="43" y="39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32" y="45"/>
                    <a:pt x="29" y="45"/>
                    <a:pt x="27" y="45"/>
                  </a:cubicBezTo>
                  <a:cubicBezTo>
                    <a:pt x="23" y="45"/>
                    <a:pt x="20" y="45"/>
                    <a:pt x="17" y="44"/>
                  </a:cubicBezTo>
                  <a:cubicBezTo>
                    <a:pt x="14" y="43"/>
                    <a:pt x="12" y="42"/>
                    <a:pt x="10" y="41"/>
                  </a:cubicBezTo>
                  <a:cubicBezTo>
                    <a:pt x="7" y="39"/>
                    <a:pt x="6" y="37"/>
                    <a:pt x="4" y="36"/>
                  </a:cubicBezTo>
                  <a:cubicBezTo>
                    <a:pt x="3" y="34"/>
                    <a:pt x="2" y="32"/>
                    <a:pt x="1" y="30"/>
                  </a:cubicBezTo>
                  <a:cubicBezTo>
                    <a:pt x="1" y="27"/>
                    <a:pt x="0" y="25"/>
                    <a:pt x="0" y="22"/>
                  </a:cubicBezTo>
                  <a:cubicBezTo>
                    <a:pt x="0" y="16"/>
                    <a:pt x="3" y="10"/>
                    <a:pt x="7" y="6"/>
                  </a:cubicBezTo>
                  <a:cubicBezTo>
                    <a:pt x="12" y="2"/>
                    <a:pt x="19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4" y="0"/>
                    <a:pt x="36" y="0"/>
                    <a:pt x="39" y="1"/>
                  </a:cubicBezTo>
                  <a:cubicBezTo>
                    <a:pt x="41" y="2"/>
                    <a:pt x="43" y="2"/>
                    <a:pt x="43" y="2"/>
                  </a:cubicBezTo>
                  <a:cubicBezTo>
                    <a:pt x="43" y="3"/>
                    <a:pt x="42" y="4"/>
                    <a:pt x="42" y="5"/>
                  </a:cubicBezTo>
                  <a:cubicBezTo>
                    <a:pt x="42" y="7"/>
                    <a:pt x="42" y="9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6"/>
                    <a:pt x="38" y="4"/>
                    <a:pt x="36" y="3"/>
                  </a:cubicBezTo>
                  <a:cubicBezTo>
                    <a:pt x="34" y="2"/>
                    <a:pt x="31" y="2"/>
                    <a:pt x="26" y="2"/>
                  </a:cubicBezTo>
                  <a:cubicBezTo>
                    <a:pt x="23" y="2"/>
                    <a:pt x="21" y="2"/>
                    <a:pt x="19" y="3"/>
                  </a:cubicBezTo>
                  <a:cubicBezTo>
                    <a:pt x="16" y="4"/>
                    <a:pt x="15" y="5"/>
                    <a:pt x="13" y="6"/>
                  </a:cubicBezTo>
                  <a:cubicBezTo>
                    <a:pt x="11" y="8"/>
                    <a:pt x="10" y="10"/>
                    <a:pt x="9" y="12"/>
                  </a:cubicBezTo>
                  <a:cubicBezTo>
                    <a:pt x="8" y="15"/>
                    <a:pt x="7" y="18"/>
                    <a:pt x="7" y="21"/>
                  </a:cubicBezTo>
                  <a:cubicBezTo>
                    <a:pt x="7" y="27"/>
                    <a:pt x="9" y="32"/>
                    <a:pt x="13" y="36"/>
                  </a:cubicBezTo>
                  <a:cubicBezTo>
                    <a:pt x="17" y="40"/>
                    <a:pt x="23" y="42"/>
                    <a:pt x="29" y="42"/>
                  </a:cubicBezTo>
                  <a:cubicBezTo>
                    <a:pt x="32" y="42"/>
                    <a:pt x="35" y="42"/>
                    <a:pt x="37" y="41"/>
                  </a:cubicBezTo>
                  <a:cubicBezTo>
                    <a:pt x="39" y="40"/>
                    <a:pt x="41" y="39"/>
                    <a:pt x="43" y="38"/>
                  </a:cubicBezTo>
                  <a:lnTo>
                    <a:pt x="4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430213" y="349250"/>
              <a:ext cx="144463" cy="106362"/>
            </a:xfrm>
            <a:custGeom>
              <a:avLst/>
              <a:gdLst>
                <a:gd name="T0" fmla="*/ 0 w 60"/>
                <a:gd name="T1" fmla="*/ 2 h 44"/>
                <a:gd name="T2" fmla="*/ 0 w 60"/>
                <a:gd name="T3" fmla="*/ 0 h 44"/>
                <a:gd name="T4" fmla="*/ 6 w 60"/>
                <a:gd name="T5" fmla="*/ 0 h 44"/>
                <a:gd name="T6" fmla="*/ 12 w 60"/>
                <a:gd name="T7" fmla="*/ 0 h 44"/>
                <a:gd name="T8" fmla="*/ 18 w 60"/>
                <a:gd name="T9" fmla="*/ 10 h 44"/>
                <a:gd name="T10" fmla="*/ 30 w 60"/>
                <a:gd name="T11" fmla="*/ 35 h 44"/>
                <a:gd name="T12" fmla="*/ 41 w 60"/>
                <a:gd name="T13" fmla="*/ 12 h 44"/>
                <a:gd name="T14" fmla="*/ 47 w 60"/>
                <a:gd name="T15" fmla="*/ 0 h 44"/>
                <a:gd name="T16" fmla="*/ 53 w 60"/>
                <a:gd name="T17" fmla="*/ 0 h 44"/>
                <a:gd name="T18" fmla="*/ 60 w 60"/>
                <a:gd name="T19" fmla="*/ 0 h 44"/>
                <a:gd name="T20" fmla="*/ 60 w 60"/>
                <a:gd name="T21" fmla="*/ 2 h 44"/>
                <a:gd name="T22" fmla="*/ 55 w 60"/>
                <a:gd name="T23" fmla="*/ 2 h 44"/>
                <a:gd name="T24" fmla="*/ 54 w 60"/>
                <a:gd name="T25" fmla="*/ 3 h 44"/>
                <a:gd name="T26" fmla="*/ 54 w 60"/>
                <a:gd name="T27" fmla="*/ 6 h 44"/>
                <a:gd name="T28" fmla="*/ 53 w 60"/>
                <a:gd name="T29" fmla="*/ 14 h 44"/>
                <a:gd name="T30" fmla="*/ 53 w 60"/>
                <a:gd name="T31" fmla="*/ 29 h 44"/>
                <a:gd name="T32" fmla="*/ 54 w 60"/>
                <a:gd name="T33" fmla="*/ 37 h 44"/>
                <a:gd name="T34" fmla="*/ 54 w 60"/>
                <a:gd name="T35" fmla="*/ 40 h 44"/>
                <a:gd name="T36" fmla="*/ 55 w 60"/>
                <a:gd name="T37" fmla="*/ 41 h 44"/>
                <a:gd name="T38" fmla="*/ 60 w 60"/>
                <a:gd name="T39" fmla="*/ 41 h 44"/>
                <a:gd name="T40" fmla="*/ 60 w 60"/>
                <a:gd name="T41" fmla="*/ 43 h 44"/>
                <a:gd name="T42" fmla="*/ 51 w 60"/>
                <a:gd name="T43" fmla="*/ 43 h 44"/>
                <a:gd name="T44" fmla="*/ 41 w 60"/>
                <a:gd name="T45" fmla="*/ 43 h 44"/>
                <a:gd name="T46" fmla="*/ 41 w 60"/>
                <a:gd name="T47" fmla="*/ 41 h 44"/>
                <a:gd name="T48" fmla="*/ 46 w 60"/>
                <a:gd name="T49" fmla="*/ 41 h 44"/>
                <a:gd name="T50" fmla="*/ 47 w 60"/>
                <a:gd name="T51" fmla="*/ 40 h 44"/>
                <a:gd name="T52" fmla="*/ 47 w 60"/>
                <a:gd name="T53" fmla="*/ 37 h 44"/>
                <a:gd name="T54" fmla="*/ 48 w 60"/>
                <a:gd name="T55" fmla="*/ 29 h 44"/>
                <a:gd name="T56" fmla="*/ 48 w 60"/>
                <a:gd name="T57" fmla="*/ 6 h 44"/>
                <a:gd name="T58" fmla="*/ 36 w 60"/>
                <a:gd name="T59" fmla="*/ 28 h 44"/>
                <a:gd name="T60" fmla="*/ 32 w 60"/>
                <a:gd name="T61" fmla="*/ 37 h 44"/>
                <a:gd name="T62" fmla="*/ 29 w 60"/>
                <a:gd name="T63" fmla="*/ 44 h 44"/>
                <a:gd name="T64" fmla="*/ 28 w 60"/>
                <a:gd name="T65" fmla="*/ 44 h 44"/>
                <a:gd name="T66" fmla="*/ 27 w 60"/>
                <a:gd name="T67" fmla="*/ 42 h 44"/>
                <a:gd name="T68" fmla="*/ 25 w 60"/>
                <a:gd name="T69" fmla="*/ 38 h 44"/>
                <a:gd name="T70" fmla="*/ 9 w 60"/>
                <a:gd name="T71" fmla="*/ 7 h 44"/>
                <a:gd name="T72" fmla="*/ 9 w 60"/>
                <a:gd name="T73" fmla="*/ 29 h 44"/>
                <a:gd name="T74" fmla="*/ 9 w 60"/>
                <a:gd name="T75" fmla="*/ 37 h 44"/>
                <a:gd name="T76" fmla="*/ 10 w 60"/>
                <a:gd name="T77" fmla="*/ 40 h 44"/>
                <a:gd name="T78" fmla="*/ 11 w 60"/>
                <a:gd name="T79" fmla="*/ 41 h 44"/>
                <a:gd name="T80" fmla="*/ 16 w 60"/>
                <a:gd name="T81" fmla="*/ 41 h 44"/>
                <a:gd name="T82" fmla="*/ 16 w 60"/>
                <a:gd name="T83" fmla="*/ 43 h 44"/>
                <a:gd name="T84" fmla="*/ 8 w 60"/>
                <a:gd name="T85" fmla="*/ 43 h 44"/>
                <a:gd name="T86" fmla="*/ 0 w 60"/>
                <a:gd name="T87" fmla="*/ 43 h 44"/>
                <a:gd name="T88" fmla="*/ 0 w 60"/>
                <a:gd name="T89" fmla="*/ 41 h 44"/>
                <a:gd name="T90" fmla="*/ 4 w 60"/>
                <a:gd name="T91" fmla="*/ 41 h 44"/>
                <a:gd name="T92" fmla="*/ 6 w 60"/>
                <a:gd name="T93" fmla="*/ 40 h 44"/>
                <a:gd name="T94" fmla="*/ 6 w 60"/>
                <a:gd name="T95" fmla="*/ 37 h 44"/>
                <a:gd name="T96" fmla="*/ 6 w 60"/>
                <a:gd name="T97" fmla="*/ 29 h 44"/>
                <a:gd name="T98" fmla="*/ 6 w 60"/>
                <a:gd name="T99" fmla="*/ 14 h 44"/>
                <a:gd name="T100" fmla="*/ 6 w 60"/>
                <a:gd name="T101" fmla="*/ 6 h 44"/>
                <a:gd name="T102" fmla="*/ 6 w 60"/>
                <a:gd name="T103" fmla="*/ 3 h 44"/>
                <a:gd name="T104" fmla="*/ 4 w 60"/>
                <a:gd name="T105" fmla="*/ 2 h 44"/>
                <a:gd name="T106" fmla="*/ 0 w 60"/>
                <a:gd name="T10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44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4" y="4"/>
                    <a:pt x="16" y="7"/>
                    <a:pt x="18" y="1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4" y="6"/>
                    <a:pt x="46" y="2"/>
                    <a:pt x="47" y="0"/>
                  </a:cubicBezTo>
                  <a:cubicBezTo>
                    <a:pt x="49" y="0"/>
                    <a:pt x="51" y="0"/>
                    <a:pt x="53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7" y="2"/>
                    <a:pt x="56" y="2"/>
                    <a:pt x="55" y="2"/>
                  </a:cubicBezTo>
                  <a:cubicBezTo>
                    <a:pt x="55" y="2"/>
                    <a:pt x="54" y="2"/>
                    <a:pt x="54" y="3"/>
                  </a:cubicBezTo>
                  <a:cubicBezTo>
                    <a:pt x="54" y="3"/>
                    <a:pt x="54" y="4"/>
                    <a:pt x="54" y="6"/>
                  </a:cubicBezTo>
                  <a:cubicBezTo>
                    <a:pt x="54" y="6"/>
                    <a:pt x="53" y="9"/>
                    <a:pt x="53" y="14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31"/>
                    <a:pt x="53" y="34"/>
                    <a:pt x="54" y="37"/>
                  </a:cubicBezTo>
                  <a:cubicBezTo>
                    <a:pt x="54" y="39"/>
                    <a:pt x="54" y="40"/>
                    <a:pt x="54" y="40"/>
                  </a:cubicBezTo>
                  <a:cubicBezTo>
                    <a:pt x="54" y="41"/>
                    <a:pt x="55" y="41"/>
                    <a:pt x="55" y="41"/>
                  </a:cubicBezTo>
                  <a:cubicBezTo>
                    <a:pt x="56" y="41"/>
                    <a:pt x="57" y="41"/>
                    <a:pt x="60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6" y="43"/>
                    <a:pt x="52" y="43"/>
                    <a:pt x="51" y="43"/>
                  </a:cubicBezTo>
                  <a:cubicBezTo>
                    <a:pt x="49" y="43"/>
                    <a:pt x="46" y="43"/>
                    <a:pt x="41" y="4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4" y="41"/>
                    <a:pt x="45" y="41"/>
                    <a:pt x="46" y="41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47" y="40"/>
                    <a:pt x="47" y="39"/>
                    <a:pt x="47" y="37"/>
                  </a:cubicBezTo>
                  <a:cubicBezTo>
                    <a:pt x="47" y="37"/>
                    <a:pt x="47" y="34"/>
                    <a:pt x="48" y="29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2"/>
                    <a:pt x="33" y="35"/>
                    <a:pt x="32" y="37"/>
                  </a:cubicBezTo>
                  <a:cubicBezTo>
                    <a:pt x="31" y="38"/>
                    <a:pt x="30" y="41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1"/>
                    <a:pt x="9" y="34"/>
                    <a:pt x="9" y="37"/>
                  </a:cubicBezTo>
                  <a:cubicBezTo>
                    <a:pt x="9" y="39"/>
                    <a:pt x="10" y="40"/>
                    <a:pt x="10" y="40"/>
                  </a:cubicBezTo>
                  <a:cubicBezTo>
                    <a:pt x="10" y="41"/>
                    <a:pt x="11" y="41"/>
                    <a:pt x="11" y="41"/>
                  </a:cubicBezTo>
                  <a:cubicBezTo>
                    <a:pt x="12" y="41"/>
                    <a:pt x="13" y="41"/>
                    <a:pt x="16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1"/>
                    <a:pt x="4" y="41"/>
                    <a:pt x="4" y="41"/>
                  </a:cubicBezTo>
                  <a:cubicBezTo>
                    <a:pt x="5" y="41"/>
                    <a:pt x="5" y="41"/>
                    <a:pt x="6" y="40"/>
                  </a:cubicBezTo>
                  <a:cubicBezTo>
                    <a:pt x="6" y="40"/>
                    <a:pt x="6" y="39"/>
                    <a:pt x="6" y="37"/>
                  </a:cubicBezTo>
                  <a:cubicBezTo>
                    <a:pt x="6" y="37"/>
                    <a:pt x="6" y="34"/>
                    <a:pt x="6" y="2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579438" y="347663"/>
              <a:ext cx="117475" cy="104775"/>
            </a:xfrm>
            <a:custGeom>
              <a:avLst/>
              <a:gdLst>
                <a:gd name="T0" fmla="*/ 7 w 49"/>
                <a:gd name="T1" fmla="*/ 44 h 44"/>
                <a:gd name="T2" fmla="*/ 15 w 49"/>
                <a:gd name="T3" fmla="*/ 44 h 44"/>
                <a:gd name="T4" fmla="*/ 15 w 49"/>
                <a:gd name="T5" fmla="*/ 42 h 44"/>
                <a:gd name="T6" fmla="*/ 11 w 49"/>
                <a:gd name="T7" fmla="*/ 42 h 44"/>
                <a:gd name="T8" fmla="*/ 10 w 49"/>
                <a:gd name="T9" fmla="*/ 42 h 44"/>
                <a:gd name="T10" fmla="*/ 10 w 49"/>
                <a:gd name="T11" fmla="*/ 41 h 44"/>
                <a:gd name="T12" fmla="*/ 10 w 49"/>
                <a:gd name="T13" fmla="*/ 38 h 44"/>
                <a:gd name="T14" fmla="*/ 14 w 49"/>
                <a:gd name="T15" fmla="*/ 30 h 44"/>
                <a:gd name="T16" fmla="*/ 33 w 49"/>
                <a:gd name="T17" fmla="*/ 30 h 44"/>
                <a:gd name="T18" fmla="*/ 37 w 49"/>
                <a:gd name="T19" fmla="*/ 39 h 44"/>
                <a:gd name="T20" fmla="*/ 37 w 49"/>
                <a:gd name="T21" fmla="*/ 41 h 44"/>
                <a:gd name="T22" fmla="*/ 37 w 49"/>
                <a:gd name="T23" fmla="*/ 42 h 44"/>
                <a:gd name="T24" fmla="*/ 36 w 49"/>
                <a:gd name="T25" fmla="*/ 42 h 44"/>
                <a:gd name="T26" fmla="*/ 32 w 49"/>
                <a:gd name="T27" fmla="*/ 42 h 44"/>
                <a:gd name="T28" fmla="*/ 32 w 49"/>
                <a:gd name="T29" fmla="*/ 44 h 44"/>
                <a:gd name="T30" fmla="*/ 42 w 49"/>
                <a:gd name="T31" fmla="*/ 44 h 44"/>
                <a:gd name="T32" fmla="*/ 49 w 49"/>
                <a:gd name="T33" fmla="*/ 44 h 44"/>
                <a:gd name="T34" fmla="*/ 49 w 49"/>
                <a:gd name="T35" fmla="*/ 42 h 44"/>
                <a:gd name="T36" fmla="*/ 46 w 49"/>
                <a:gd name="T37" fmla="*/ 42 h 44"/>
                <a:gd name="T38" fmla="*/ 44 w 49"/>
                <a:gd name="T39" fmla="*/ 41 h 44"/>
                <a:gd name="T40" fmla="*/ 40 w 49"/>
                <a:gd name="T41" fmla="*/ 31 h 44"/>
                <a:gd name="T42" fmla="*/ 26 w 49"/>
                <a:gd name="T43" fmla="*/ 0 h 44"/>
                <a:gd name="T44" fmla="*/ 24 w 49"/>
                <a:gd name="T45" fmla="*/ 0 h 44"/>
                <a:gd name="T46" fmla="*/ 18 w 49"/>
                <a:gd name="T47" fmla="*/ 13 h 44"/>
                <a:gd name="T48" fmla="*/ 10 w 49"/>
                <a:gd name="T49" fmla="*/ 30 h 44"/>
                <a:gd name="T50" fmla="*/ 6 w 49"/>
                <a:gd name="T51" fmla="*/ 39 h 44"/>
                <a:gd name="T52" fmla="*/ 4 w 49"/>
                <a:gd name="T53" fmla="*/ 42 h 44"/>
                <a:gd name="T54" fmla="*/ 3 w 49"/>
                <a:gd name="T55" fmla="*/ 42 h 44"/>
                <a:gd name="T56" fmla="*/ 0 w 49"/>
                <a:gd name="T57" fmla="*/ 42 h 44"/>
                <a:gd name="T58" fmla="*/ 0 w 49"/>
                <a:gd name="T59" fmla="*/ 44 h 44"/>
                <a:gd name="T60" fmla="*/ 7 w 49"/>
                <a:gd name="T61" fmla="*/ 44 h 44"/>
                <a:gd name="T62" fmla="*/ 23 w 49"/>
                <a:gd name="T63" fmla="*/ 9 h 44"/>
                <a:gd name="T64" fmla="*/ 32 w 49"/>
                <a:gd name="T65" fmla="*/ 27 h 44"/>
                <a:gd name="T66" fmla="*/ 15 w 49"/>
                <a:gd name="T67" fmla="*/ 27 h 44"/>
                <a:gd name="T68" fmla="*/ 23 w 49"/>
                <a:gd name="T6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4">
                  <a:moveTo>
                    <a:pt x="7" y="44"/>
                  </a:moveTo>
                  <a:cubicBezTo>
                    <a:pt x="9" y="44"/>
                    <a:pt x="11" y="44"/>
                    <a:pt x="15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3" y="42"/>
                    <a:pt x="12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39"/>
                    <a:pt x="10" y="38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0"/>
                    <a:pt x="37" y="41"/>
                    <a:pt x="37" y="41"/>
                  </a:cubicBezTo>
                  <a:cubicBezTo>
                    <a:pt x="37" y="41"/>
                    <a:pt x="37" y="42"/>
                    <a:pt x="37" y="42"/>
                  </a:cubicBezTo>
                  <a:cubicBezTo>
                    <a:pt x="37" y="42"/>
                    <a:pt x="36" y="42"/>
                    <a:pt x="36" y="42"/>
                  </a:cubicBezTo>
                  <a:cubicBezTo>
                    <a:pt x="35" y="42"/>
                    <a:pt x="34" y="42"/>
                    <a:pt x="32" y="42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6" y="44"/>
                    <a:pt x="49" y="44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6" y="42"/>
                    <a:pt x="46" y="42"/>
                  </a:cubicBezTo>
                  <a:cubicBezTo>
                    <a:pt x="45" y="42"/>
                    <a:pt x="45" y="41"/>
                    <a:pt x="44" y="41"/>
                  </a:cubicBezTo>
                  <a:cubicBezTo>
                    <a:pt x="44" y="39"/>
                    <a:pt x="42" y="36"/>
                    <a:pt x="40" y="3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7"/>
                    <a:pt x="19" y="11"/>
                    <a:pt x="18" y="13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8" y="35"/>
                    <a:pt x="6" y="38"/>
                    <a:pt x="6" y="39"/>
                  </a:cubicBezTo>
                  <a:cubicBezTo>
                    <a:pt x="5" y="40"/>
                    <a:pt x="5" y="41"/>
                    <a:pt x="4" y="42"/>
                  </a:cubicBezTo>
                  <a:cubicBezTo>
                    <a:pt x="4" y="42"/>
                    <a:pt x="4" y="42"/>
                    <a:pt x="3" y="42"/>
                  </a:cubicBezTo>
                  <a:cubicBezTo>
                    <a:pt x="3" y="42"/>
                    <a:pt x="2" y="42"/>
                    <a:pt x="0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" y="44"/>
                    <a:pt x="5" y="44"/>
                    <a:pt x="7" y="44"/>
                  </a:cubicBezTo>
                  <a:close/>
                  <a:moveTo>
                    <a:pt x="23" y="9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677863" y="349250"/>
              <a:ext cx="115888" cy="103187"/>
            </a:xfrm>
            <a:custGeom>
              <a:avLst/>
              <a:gdLst>
                <a:gd name="T0" fmla="*/ 35 w 48"/>
                <a:gd name="T1" fmla="*/ 6 h 43"/>
                <a:gd name="T2" fmla="*/ 37 w 48"/>
                <a:gd name="T3" fmla="*/ 3 h 43"/>
                <a:gd name="T4" fmla="*/ 36 w 48"/>
                <a:gd name="T5" fmla="*/ 2 h 43"/>
                <a:gd name="T6" fmla="*/ 32 w 48"/>
                <a:gd name="T7" fmla="*/ 2 h 43"/>
                <a:gd name="T8" fmla="*/ 32 w 48"/>
                <a:gd name="T9" fmla="*/ 0 h 43"/>
                <a:gd name="T10" fmla="*/ 40 w 48"/>
                <a:gd name="T11" fmla="*/ 0 h 43"/>
                <a:gd name="T12" fmla="*/ 48 w 48"/>
                <a:gd name="T13" fmla="*/ 0 h 43"/>
                <a:gd name="T14" fmla="*/ 48 w 48"/>
                <a:gd name="T15" fmla="*/ 2 h 43"/>
                <a:gd name="T16" fmla="*/ 44 w 48"/>
                <a:gd name="T17" fmla="*/ 2 h 43"/>
                <a:gd name="T18" fmla="*/ 42 w 48"/>
                <a:gd name="T19" fmla="*/ 3 h 43"/>
                <a:gd name="T20" fmla="*/ 39 w 48"/>
                <a:gd name="T21" fmla="*/ 6 h 43"/>
                <a:gd name="T22" fmla="*/ 30 w 48"/>
                <a:gd name="T23" fmla="*/ 19 h 43"/>
                <a:gd name="T24" fmla="*/ 27 w 48"/>
                <a:gd name="T25" fmla="*/ 24 h 43"/>
                <a:gd name="T26" fmla="*/ 27 w 48"/>
                <a:gd name="T27" fmla="*/ 26 h 43"/>
                <a:gd name="T28" fmla="*/ 27 w 48"/>
                <a:gd name="T29" fmla="*/ 29 h 43"/>
                <a:gd name="T30" fmla="*/ 27 w 48"/>
                <a:gd name="T31" fmla="*/ 37 h 43"/>
                <a:gd name="T32" fmla="*/ 27 w 48"/>
                <a:gd name="T33" fmla="*/ 40 h 43"/>
                <a:gd name="T34" fmla="*/ 28 w 48"/>
                <a:gd name="T35" fmla="*/ 41 h 43"/>
                <a:gd name="T36" fmla="*/ 33 w 48"/>
                <a:gd name="T37" fmla="*/ 41 h 43"/>
                <a:gd name="T38" fmla="*/ 33 w 48"/>
                <a:gd name="T39" fmla="*/ 43 h 43"/>
                <a:gd name="T40" fmla="*/ 24 w 48"/>
                <a:gd name="T41" fmla="*/ 43 h 43"/>
                <a:gd name="T42" fmla="*/ 14 w 48"/>
                <a:gd name="T43" fmla="*/ 43 h 43"/>
                <a:gd name="T44" fmla="*/ 14 w 48"/>
                <a:gd name="T45" fmla="*/ 41 h 43"/>
                <a:gd name="T46" fmla="*/ 19 w 48"/>
                <a:gd name="T47" fmla="*/ 41 h 43"/>
                <a:gd name="T48" fmla="*/ 20 w 48"/>
                <a:gd name="T49" fmla="*/ 40 h 43"/>
                <a:gd name="T50" fmla="*/ 20 w 48"/>
                <a:gd name="T51" fmla="*/ 37 h 43"/>
                <a:gd name="T52" fmla="*/ 20 w 48"/>
                <a:gd name="T53" fmla="*/ 29 h 43"/>
                <a:gd name="T54" fmla="*/ 20 w 48"/>
                <a:gd name="T55" fmla="*/ 25 h 43"/>
                <a:gd name="T56" fmla="*/ 19 w 48"/>
                <a:gd name="T57" fmla="*/ 23 h 43"/>
                <a:gd name="T58" fmla="*/ 16 w 48"/>
                <a:gd name="T59" fmla="*/ 17 h 43"/>
                <a:gd name="T60" fmla="*/ 8 w 48"/>
                <a:gd name="T61" fmla="*/ 6 h 43"/>
                <a:gd name="T62" fmla="*/ 5 w 48"/>
                <a:gd name="T63" fmla="*/ 3 h 43"/>
                <a:gd name="T64" fmla="*/ 4 w 48"/>
                <a:gd name="T65" fmla="*/ 2 h 43"/>
                <a:gd name="T66" fmla="*/ 0 w 48"/>
                <a:gd name="T67" fmla="*/ 2 h 43"/>
                <a:gd name="T68" fmla="*/ 0 w 48"/>
                <a:gd name="T69" fmla="*/ 0 h 43"/>
                <a:gd name="T70" fmla="*/ 7 w 48"/>
                <a:gd name="T71" fmla="*/ 0 h 43"/>
                <a:gd name="T72" fmla="*/ 19 w 48"/>
                <a:gd name="T73" fmla="*/ 0 h 43"/>
                <a:gd name="T74" fmla="*/ 19 w 48"/>
                <a:gd name="T75" fmla="*/ 2 h 43"/>
                <a:gd name="T76" fmla="*/ 14 w 48"/>
                <a:gd name="T77" fmla="*/ 2 h 43"/>
                <a:gd name="T78" fmla="*/ 13 w 48"/>
                <a:gd name="T79" fmla="*/ 3 h 43"/>
                <a:gd name="T80" fmla="*/ 15 w 48"/>
                <a:gd name="T81" fmla="*/ 6 h 43"/>
                <a:gd name="T82" fmla="*/ 25 w 48"/>
                <a:gd name="T83" fmla="*/ 22 h 43"/>
                <a:gd name="T84" fmla="*/ 35 w 48"/>
                <a:gd name="T8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" h="43">
                  <a:moveTo>
                    <a:pt x="35" y="6"/>
                  </a:moveTo>
                  <a:cubicBezTo>
                    <a:pt x="36" y="4"/>
                    <a:pt x="37" y="3"/>
                    <a:pt x="37" y="3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8" y="0"/>
                    <a:pt x="40" y="0"/>
                  </a:cubicBezTo>
                  <a:cubicBezTo>
                    <a:pt x="42" y="0"/>
                    <a:pt x="44" y="0"/>
                    <a:pt x="48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2"/>
                    <a:pt x="42" y="2"/>
                    <a:pt x="42" y="3"/>
                  </a:cubicBezTo>
                  <a:cubicBezTo>
                    <a:pt x="41" y="3"/>
                    <a:pt x="41" y="4"/>
                    <a:pt x="39" y="6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22"/>
                    <a:pt x="27" y="24"/>
                    <a:pt x="27" y="24"/>
                  </a:cubicBezTo>
                  <a:cubicBezTo>
                    <a:pt x="27" y="25"/>
                    <a:pt x="27" y="26"/>
                    <a:pt x="27" y="26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7" y="34"/>
                    <a:pt x="27" y="37"/>
                  </a:cubicBezTo>
                  <a:cubicBezTo>
                    <a:pt x="27" y="39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9" y="41"/>
                    <a:pt x="30" y="41"/>
                    <a:pt x="33" y="41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3"/>
                    <a:pt x="26" y="43"/>
                    <a:pt x="24" y="43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7" y="41"/>
                    <a:pt x="18" y="41"/>
                    <a:pt x="19" y="41"/>
                  </a:cubicBezTo>
                  <a:cubicBezTo>
                    <a:pt x="19" y="41"/>
                    <a:pt x="20" y="41"/>
                    <a:pt x="20" y="40"/>
                  </a:cubicBezTo>
                  <a:cubicBezTo>
                    <a:pt x="20" y="40"/>
                    <a:pt x="20" y="39"/>
                    <a:pt x="20" y="37"/>
                  </a:cubicBezTo>
                  <a:cubicBezTo>
                    <a:pt x="20" y="37"/>
                    <a:pt x="20" y="34"/>
                    <a:pt x="20" y="2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0" y="23"/>
                    <a:pt x="19" y="23"/>
                  </a:cubicBezTo>
                  <a:cubicBezTo>
                    <a:pt x="19" y="22"/>
                    <a:pt x="18" y="20"/>
                    <a:pt x="16" y="1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10" y="0"/>
                    <a:pt x="15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2"/>
                    <a:pt x="14" y="2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13" y="3"/>
                    <a:pt x="14" y="4"/>
                    <a:pt x="15" y="6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3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/>
            <p:cNvSpPr>
              <a:spLocks noEditPoints="1"/>
            </p:cNvSpPr>
            <p:nvPr/>
          </p:nvSpPr>
          <p:spPr bwMode="auto">
            <a:xfrm>
              <a:off x="788988" y="347663"/>
              <a:ext cx="117475" cy="107950"/>
            </a:xfrm>
            <a:custGeom>
              <a:avLst/>
              <a:gdLst>
                <a:gd name="T0" fmla="*/ 9 w 49"/>
                <a:gd name="T1" fmla="*/ 11 h 45"/>
                <a:gd name="T2" fmla="*/ 14 w 49"/>
                <a:gd name="T3" fmla="*/ 4 h 45"/>
                <a:gd name="T4" fmla="*/ 23 w 49"/>
                <a:gd name="T5" fmla="*/ 2 h 45"/>
                <a:gd name="T6" fmla="*/ 30 w 49"/>
                <a:gd name="T7" fmla="*/ 3 h 45"/>
                <a:gd name="T8" fmla="*/ 35 w 49"/>
                <a:gd name="T9" fmla="*/ 6 h 45"/>
                <a:gd name="T10" fmla="*/ 38 w 49"/>
                <a:gd name="T11" fmla="*/ 9 h 45"/>
                <a:gd name="T12" fmla="*/ 41 w 49"/>
                <a:gd name="T13" fmla="*/ 14 h 45"/>
                <a:gd name="T14" fmla="*/ 42 w 49"/>
                <a:gd name="T15" fmla="*/ 23 h 45"/>
                <a:gd name="T16" fmla="*/ 40 w 49"/>
                <a:gd name="T17" fmla="*/ 33 h 45"/>
                <a:gd name="T18" fmla="*/ 34 w 49"/>
                <a:gd name="T19" fmla="*/ 40 h 45"/>
                <a:gd name="T20" fmla="*/ 25 w 49"/>
                <a:gd name="T21" fmla="*/ 42 h 45"/>
                <a:gd name="T22" fmla="*/ 18 w 49"/>
                <a:gd name="T23" fmla="*/ 41 h 45"/>
                <a:gd name="T24" fmla="*/ 13 w 49"/>
                <a:gd name="T25" fmla="*/ 38 h 45"/>
                <a:gd name="T26" fmla="*/ 9 w 49"/>
                <a:gd name="T27" fmla="*/ 31 h 45"/>
                <a:gd name="T28" fmla="*/ 7 w 49"/>
                <a:gd name="T29" fmla="*/ 26 h 45"/>
                <a:gd name="T30" fmla="*/ 7 w 49"/>
                <a:gd name="T31" fmla="*/ 20 h 45"/>
                <a:gd name="T32" fmla="*/ 9 w 49"/>
                <a:gd name="T33" fmla="*/ 11 h 45"/>
                <a:gd name="T34" fmla="*/ 1 w 49"/>
                <a:gd name="T35" fmla="*/ 31 h 45"/>
                <a:gd name="T36" fmla="*/ 6 w 49"/>
                <a:gd name="T37" fmla="*/ 39 h 45"/>
                <a:gd name="T38" fmla="*/ 14 w 49"/>
                <a:gd name="T39" fmla="*/ 44 h 45"/>
                <a:gd name="T40" fmla="*/ 23 w 49"/>
                <a:gd name="T41" fmla="*/ 45 h 45"/>
                <a:gd name="T42" fmla="*/ 42 w 49"/>
                <a:gd name="T43" fmla="*/ 38 h 45"/>
                <a:gd name="T44" fmla="*/ 49 w 49"/>
                <a:gd name="T45" fmla="*/ 21 h 45"/>
                <a:gd name="T46" fmla="*/ 48 w 49"/>
                <a:gd name="T47" fmla="*/ 15 h 45"/>
                <a:gd name="T48" fmla="*/ 46 w 49"/>
                <a:gd name="T49" fmla="*/ 10 h 45"/>
                <a:gd name="T50" fmla="*/ 42 w 49"/>
                <a:gd name="T51" fmla="*/ 5 h 45"/>
                <a:gd name="T52" fmla="*/ 35 w 49"/>
                <a:gd name="T53" fmla="*/ 1 h 45"/>
                <a:gd name="T54" fmla="*/ 25 w 49"/>
                <a:gd name="T55" fmla="*/ 0 h 45"/>
                <a:gd name="T56" fmla="*/ 15 w 49"/>
                <a:gd name="T57" fmla="*/ 1 h 45"/>
                <a:gd name="T58" fmla="*/ 6 w 49"/>
                <a:gd name="T59" fmla="*/ 6 h 45"/>
                <a:gd name="T60" fmla="*/ 1 w 49"/>
                <a:gd name="T61" fmla="*/ 14 h 45"/>
                <a:gd name="T62" fmla="*/ 0 w 49"/>
                <a:gd name="T63" fmla="*/ 23 h 45"/>
                <a:gd name="T64" fmla="*/ 1 w 49"/>
                <a:gd name="T65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45">
                  <a:moveTo>
                    <a:pt x="9" y="11"/>
                  </a:moveTo>
                  <a:cubicBezTo>
                    <a:pt x="10" y="8"/>
                    <a:pt x="12" y="6"/>
                    <a:pt x="14" y="4"/>
                  </a:cubicBezTo>
                  <a:cubicBezTo>
                    <a:pt x="17" y="3"/>
                    <a:pt x="20" y="2"/>
                    <a:pt x="23" y="2"/>
                  </a:cubicBezTo>
                  <a:cubicBezTo>
                    <a:pt x="26" y="2"/>
                    <a:pt x="28" y="2"/>
                    <a:pt x="30" y="3"/>
                  </a:cubicBezTo>
                  <a:cubicBezTo>
                    <a:pt x="32" y="4"/>
                    <a:pt x="34" y="5"/>
                    <a:pt x="35" y="6"/>
                  </a:cubicBezTo>
                  <a:cubicBezTo>
                    <a:pt x="36" y="7"/>
                    <a:pt x="37" y="8"/>
                    <a:pt x="38" y="9"/>
                  </a:cubicBezTo>
                  <a:cubicBezTo>
                    <a:pt x="39" y="11"/>
                    <a:pt x="40" y="12"/>
                    <a:pt x="41" y="14"/>
                  </a:cubicBezTo>
                  <a:cubicBezTo>
                    <a:pt x="42" y="17"/>
                    <a:pt x="42" y="20"/>
                    <a:pt x="42" y="23"/>
                  </a:cubicBezTo>
                  <a:cubicBezTo>
                    <a:pt x="42" y="27"/>
                    <a:pt x="41" y="30"/>
                    <a:pt x="40" y="33"/>
                  </a:cubicBezTo>
                  <a:cubicBezTo>
                    <a:pt x="39" y="36"/>
                    <a:pt x="37" y="38"/>
                    <a:pt x="34" y="40"/>
                  </a:cubicBezTo>
                  <a:cubicBezTo>
                    <a:pt x="32" y="42"/>
                    <a:pt x="29" y="42"/>
                    <a:pt x="25" y="42"/>
                  </a:cubicBezTo>
                  <a:cubicBezTo>
                    <a:pt x="23" y="42"/>
                    <a:pt x="21" y="42"/>
                    <a:pt x="18" y="41"/>
                  </a:cubicBezTo>
                  <a:cubicBezTo>
                    <a:pt x="16" y="40"/>
                    <a:pt x="15" y="39"/>
                    <a:pt x="13" y="38"/>
                  </a:cubicBezTo>
                  <a:cubicBezTo>
                    <a:pt x="11" y="36"/>
                    <a:pt x="10" y="34"/>
                    <a:pt x="9" y="31"/>
                  </a:cubicBezTo>
                  <a:cubicBezTo>
                    <a:pt x="8" y="30"/>
                    <a:pt x="8" y="28"/>
                    <a:pt x="7" y="26"/>
                  </a:cubicBezTo>
                  <a:cubicBezTo>
                    <a:pt x="7" y="24"/>
                    <a:pt x="7" y="22"/>
                    <a:pt x="7" y="20"/>
                  </a:cubicBezTo>
                  <a:cubicBezTo>
                    <a:pt x="7" y="17"/>
                    <a:pt x="7" y="13"/>
                    <a:pt x="9" y="11"/>
                  </a:cubicBezTo>
                  <a:close/>
                  <a:moveTo>
                    <a:pt x="1" y="31"/>
                  </a:moveTo>
                  <a:cubicBezTo>
                    <a:pt x="2" y="34"/>
                    <a:pt x="4" y="37"/>
                    <a:pt x="6" y="39"/>
                  </a:cubicBezTo>
                  <a:cubicBezTo>
                    <a:pt x="8" y="41"/>
                    <a:pt x="11" y="43"/>
                    <a:pt x="14" y="44"/>
                  </a:cubicBezTo>
                  <a:cubicBezTo>
                    <a:pt x="16" y="45"/>
                    <a:pt x="20" y="45"/>
                    <a:pt x="23" y="45"/>
                  </a:cubicBezTo>
                  <a:cubicBezTo>
                    <a:pt x="30" y="45"/>
                    <a:pt x="37" y="43"/>
                    <a:pt x="42" y="38"/>
                  </a:cubicBezTo>
                  <a:cubicBezTo>
                    <a:pt x="46" y="34"/>
                    <a:pt x="49" y="28"/>
                    <a:pt x="49" y="21"/>
                  </a:cubicBezTo>
                  <a:cubicBezTo>
                    <a:pt x="49" y="19"/>
                    <a:pt x="49" y="17"/>
                    <a:pt x="48" y="15"/>
                  </a:cubicBezTo>
                  <a:cubicBezTo>
                    <a:pt x="48" y="13"/>
                    <a:pt x="47" y="11"/>
                    <a:pt x="46" y="10"/>
                  </a:cubicBezTo>
                  <a:cubicBezTo>
                    <a:pt x="45" y="8"/>
                    <a:pt x="44" y="6"/>
                    <a:pt x="42" y="5"/>
                  </a:cubicBezTo>
                  <a:cubicBezTo>
                    <a:pt x="40" y="3"/>
                    <a:pt x="38" y="2"/>
                    <a:pt x="35" y="1"/>
                  </a:cubicBezTo>
                  <a:cubicBezTo>
                    <a:pt x="32" y="0"/>
                    <a:pt x="28" y="0"/>
                    <a:pt x="25" y="0"/>
                  </a:cubicBezTo>
                  <a:cubicBezTo>
                    <a:pt x="21" y="0"/>
                    <a:pt x="18" y="0"/>
                    <a:pt x="15" y="1"/>
                  </a:cubicBezTo>
                  <a:cubicBezTo>
                    <a:pt x="12" y="2"/>
                    <a:pt x="9" y="4"/>
                    <a:pt x="6" y="6"/>
                  </a:cubicBezTo>
                  <a:cubicBezTo>
                    <a:pt x="4" y="8"/>
                    <a:pt x="2" y="11"/>
                    <a:pt x="1" y="14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6"/>
                    <a:pt x="0" y="29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10055226" y="6650252"/>
            <a:ext cx="2133600" cy="200053"/>
          </a:xfrm>
          <a:prstGeom prst="rect">
            <a:avLst/>
          </a:prstGeom>
          <a:noFill/>
        </p:spPr>
        <p:txBody>
          <a:bodyPr vert="horz" lIns="91436" tIns="45719" rIns="91436" bIns="45719" rtlCol="0" anchor="ctr">
            <a:sp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/>
            <a:r>
              <a:rPr lang="en-US" sz="7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©2018 MFMER  |  3769885-</a:t>
            </a:r>
            <a:fld id="{D445C29B-035B-48ED-941F-A66A11A8A322}" type="slidenum">
              <a:rPr lang="en-US" sz="7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 lvl="0" algn="r"/>
              <a:t>‹#›</a:t>
            </a:fld>
            <a:endParaRPr lang="en-US" sz="7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2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311230" y="6528816"/>
            <a:ext cx="877595" cy="109728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3465F197-B1B8-4584-8B75-5D45B647D250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230" y="7040880"/>
            <a:ext cx="877595" cy="109728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6CFE42A1-13E6-472B-8AA4-7AB52122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311230" y="6528816"/>
            <a:ext cx="877595" cy="109728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3465F197-B1B8-4584-8B75-5D45B647D250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230" y="7040880"/>
            <a:ext cx="877595" cy="109728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6CFE42A1-13E6-472B-8AA4-7AB52122D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4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8818" cy="6857924"/>
          </a:xfrm>
          <a:prstGeom prst="rect">
            <a:avLst/>
          </a:prstGeom>
        </p:spPr>
      </p:pic>
      <p:sp>
        <p:nvSpPr>
          <p:cNvPr id="24" name="AutoShape 5"/>
          <p:cNvSpPr>
            <a:spLocks noChangeAspect="1" noChangeArrowheads="1" noTextEdit="1"/>
          </p:cNvSpPr>
          <p:nvPr userDrawn="1"/>
        </p:nvSpPr>
        <p:spPr bwMode="auto">
          <a:xfrm>
            <a:off x="322635" y="1733549"/>
            <a:ext cx="5635215" cy="150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72168" y="825440"/>
            <a:ext cx="1081342" cy="1175809"/>
            <a:chOff x="385763" y="347663"/>
            <a:chExt cx="565150" cy="614362"/>
          </a:xfrm>
          <a:solidFill>
            <a:schemeClr val="tx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468313" y="647700"/>
              <a:ext cx="396875" cy="314325"/>
            </a:xfrm>
            <a:custGeom>
              <a:avLst/>
              <a:gdLst>
                <a:gd name="T0" fmla="*/ 131 w 165"/>
                <a:gd name="T1" fmla="*/ 0 h 131"/>
                <a:gd name="T2" fmla="*/ 96 w 165"/>
                <a:gd name="T3" fmla="*/ 0 h 131"/>
                <a:gd name="T4" fmla="*/ 96 w 165"/>
                <a:gd name="T5" fmla="*/ 39 h 131"/>
                <a:gd name="T6" fmla="*/ 113 w 165"/>
                <a:gd name="T7" fmla="*/ 78 h 131"/>
                <a:gd name="T8" fmla="*/ 113 w 165"/>
                <a:gd name="T9" fmla="*/ 73 h 131"/>
                <a:gd name="T10" fmla="*/ 104 w 165"/>
                <a:gd name="T11" fmla="*/ 44 h 131"/>
                <a:gd name="T12" fmla="*/ 104 w 165"/>
                <a:gd name="T13" fmla="*/ 34 h 131"/>
                <a:gd name="T14" fmla="*/ 117 w 165"/>
                <a:gd name="T15" fmla="*/ 34 h 131"/>
                <a:gd name="T16" fmla="*/ 117 w 165"/>
                <a:gd name="T17" fmla="*/ 78 h 131"/>
                <a:gd name="T18" fmla="*/ 83 w 165"/>
                <a:gd name="T19" fmla="*/ 129 h 131"/>
                <a:gd name="T20" fmla="*/ 49 w 165"/>
                <a:gd name="T21" fmla="*/ 81 h 131"/>
                <a:gd name="T22" fmla="*/ 70 w 165"/>
                <a:gd name="T23" fmla="*/ 39 h 131"/>
                <a:gd name="T24" fmla="*/ 70 w 165"/>
                <a:gd name="T25" fmla="*/ 34 h 131"/>
                <a:gd name="T26" fmla="*/ 83 w 165"/>
                <a:gd name="T27" fmla="*/ 34 h 131"/>
                <a:gd name="T28" fmla="*/ 92 w 165"/>
                <a:gd name="T29" fmla="*/ 34 h 131"/>
                <a:gd name="T30" fmla="*/ 92 w 165"/>
                <a:gd name="T31" fmla="*/ 26 h 131"/>
                <a:gd name="T32" fmla="*/ 83 w 165"/>
                <a:gd name="T33" fmla="*/ 26 h 131"/>
                <a:gd name="T34" fmla="*/ 70 w 165"/>
                <a:gd name="T35" fmla="*/ 26 h 131"/>
                <a:gd name="T36" fmla="*/ 70 w 165"/>
                <a:gd name="T37" fmla="*/ 26 h 131"/>
                <a:gd name="T38" fmla="*/ 62 w 165"/>
                <a:gd name="T39" fmla="*/ 26 h 131"/>
                <a:gd name="T40" fmla="*/ 62 w 165"/>
                <a:gd name="T41" fmla="*/ 26 h 131"/>
                <a:gd name="T42" fmla="*/ 41 w 165"/>
                <a:gd name="T43" fmla="*/ 26 h 131"/>
                <a:gd name="T44" fmla="*/ 41 w 165"/>
                <a:gd name="T45" fmla="*/ 73 h 131"/>
                <a:gd name="T46" fmla="*/ 41 w 165"/>
                <a:gd name="T47" fmla="*/ 77 h 131"/>
                <a:gd name="T48" fmla="*/ 41 w 165"/>
                <a:gd name="T49" fmla="*/ 77 h 131"/>
                <a:gd name="T50" fmla="*/ 49 w 165"/>
                <a:gd name="T51" fmla="*/ 71 h 131"/>
                <a:gd name="T52" fmla="*/ 49 w 165"/>
                <a:gd name="T53" fmla="*/ 71 h 131"/>
                <a:gd name="T54" fmla="*/ 49 w 165"/>
                <a:gd name="T55" fmla="*/ 34 h 131"/>
                <a:gd name="T56" fmla="*/ 62 w 165"/>
                <a:gd name="T57" fmla="*/ 34 h 131"/>
                <a:gd name="T58" fmla="*/ 62 w 165"/>
                <a:gd name="T59" fmla="*/ 34 h 131"/>
                <a:gd name="T60" fmla="*/ 62 w 165"/>
                <a:gd name="T61" fmla="*/ 44 h 131"/>
                <a:gd name="T62" fmla="*/ 35 w 165"/>
                <a:gd name="T63" fmla="*/ 85 h 131"/>
                <a:gd name="T64" fmla="*/ 8 w 165"/>
                <a:gd name="T65" fmla="*/ 44 h 131"/>
                <a:gd name="T66" fmla="*/ 8 w 165"/>
                <a:gd name="T67" fmla="*/ 8 h 131"/>
                <a:gd name="T68" fmla="*/ 35 w 165"/>
                <a:gd name="T69" fmla="*/ 8 h 131"/>
                <a:gd name="T70" fmla="*/ 62 w 165"/>
                <a:gd name="T71" fmla="*/ 8 h 131"/>
                <a:gd name="T72" fmla="*/ 62 w 165"/>
                <a:gd name="T73" fmla="*/ 22 h 131"/>
                <a:gd name="T74" fmla="*/ 70 w 165"/>
                <a:gd name="T75" fmla="*/ 22 h 131"/>
                <a:gd name="T76" fmla="*/ 70 w 165"/>
                <a:gd name="T77" fmla="*/ 0 h 131"/>
                <a:gd name="T78" fmla="*/ 35 w 165"/>
                <a:gd name="T79" fmla="*/ 0 h 131"/>
                <a:gd name="T80" fmla="*/ 0 w 165"/>
                <a:gd name="T81" fmla="*/ 0 h 131"/>
                <a:gd name="T82" fmla="*/ 0 w 165"/>
                <a:gd name="T83" fmla="*/ 39 h 131"/>
                <a:gd name="T84" fmla="*/ 35 w 165"/>
                <a:gd name="T85" fmla="*/ 88 h 131"/>
                <a:gd name="T86" fmla="*/ 42 w 165"/>
                <a:gd name="T87" fmla="*/ 85 h 131"/>
                <a:gd name="T88" fmla="*/ 83 w 165"/>
                <a:gd name="T89" fmla="*/ 131 h 131"/>
                <a:gd name="T90" fmla="*/ 124 w 165"/>
                <a:gd name="T91" fmla="*/ 85 h 131"/>
                <a:gd name="T92" fmla="*/ 131 w 165"/>
                <a:gd name="T93" fmla="*/ 88 h 131"/>
                <a:gd name="T94" fmla="*/ 165 w 165"/>
                <a:gd name="T95" fmla="*/ 39 h 131"/>
                <a:gd name="T96" fmla="*/ 165 w 165"/>
                <a:gd name="T97" fmla="*/ 0 h 131"/>
                <a:gd name="T98" fmla="*/ 131 w 165"/>
                <a:gd name="T99" fmla="*/ 0 h 131"/>
                <a:gd name="T100" fmla="*/ 157 w 165"/>
                <a:gd name="T101" fmla="*/ 44 h 131"/>
                <a:gd name="T102" fmla="*/ 131 w 165"/>
                <a:gd name="T103" fmla="*/ 85 h 131"/>
                <a:gd name="T104" fmla="*/ 124 w 165"/>
                <a:gd name="T105" fmla="*/ 82 h 131"/>
                <a:gd name="T106" fmla="*/ 125 w 165"/>
                <a:gd name="T107" fmla="*/ 73 h 131"/>
                <a:gd name="T108" fmla="*/ 125 w 165"/>
                <a:gd name="T109" fmla="*/ 26 h 131"/>
                <a:gd name="T110" fmla="*/ 104 w 165"/>
                <a:gd name="T111" fmla="*/ 26 h 131"/>
                <a:gd name="T112" fmla="*/ 104 w 165"/>
                <a:gd name="T113" fmla="*/ 8 h 131"/>
                <a:gd name="T114" fmla="*/ 131 w 165"/>
                <a:gd name="T115" fmla="*/ 8 h 131"/>
                <a:gd name="T116" fmla="*/ 157 w 165"/>
                <a:gd name="T117" fmla="*/ 8 h 131"/>
                <a:gd name="T118" fmla="*/ 157 w 165"/>
                <a:gd name="T119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31">
                  <a:moveTo>
                    <a:pt x="13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57"/>
                    <a:pt x="102" y="70"/>
                    <a:pt x="113" y="78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05" y="64"/>
                    <a:pt x="104" y="53"/>
                    <a:pt x="104" y="4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17" y="95"/>
                    <a:pt x="112" y="116"/>
                    <a:pt x="83" y="129"/>
                  </a:cubicBezTo>
                  <a:cubicBezTo>
                    <a:pt x="55" y="116"/>
                    <a:pt x="50" y="97"/>
                    <a:pt x="49" y="81"/>
                  </a:cubicBezTo>
                  <a:cubicBezTo>
                    <a:pt x="62" y="72"/>
                    <a:pt x="70" y="59"/>
                    <a:pt x="70" y="39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4"/>
                    <a:pt x="41" y="76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5" y="75"/>
                    <a:pt x="47" y="73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58"/>
                    <a:pt x="60" y="74"/>
                    <a:pt x="35" y="85"/>
                  </a:cubicBezTo>
                  <a:cubicBezTo>
                    <a:pt x="11" y="74"/>
                    <a:pt x="8" y="58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65"/>
                    <a:pt x="14" y="80"/>
                    <a:pt x="35" y="88"/>
                  </a:cubicBezTo>
                  <a:cubicBezTo>
                    <a:pt x="38" y="87"/>
                    <a:pt x="40" y="86"/>
                    <a:pt x="42" y="85"/>
                  </a:cubicBezTo>
                  <a:cubicBezTo>
                    <a:pt x="46" y="109"/>
                    <a:pt x="61" y="123"/>
                    <a:pt x="83" y="131"/>
                  </a:cubicBezTo>
                  <a:cubicBezTo>
                    <a:pt x="105" y="123"/>
                    <a:pt x="120" y="109"/>
                    <a:pt x="124" y="85"/>
                  </a:cubicBezTo>
                  <a:cubicBezTo>
                    <a:pt x="126" y="86"/>
                    <a:pt x="128" y="87"/>
                    <a:pt x="131" y="88"/>
                  </a:cubicBezTo>
                  <a:cubicBezTo>
                    <a:pt x="152" y="80"/>
                    <a:pt x="165" y="65"/>
                    <a:pt x="165" y="39"/>
                  </a:cubicBezTo>
                  <a:cubicBezTo>
                    <a:pt x="165" y="0"/>
                    <a:pt x="165" y="0"/>
                    <a:pt x="165" y="0"/>
                  </a:cubicBezTo>
                  <a:lnTo>
                    <a:pt x="131" y="0"/>
                  </a:lnTo>
                  <a:close/>
                  <a:moveTo>
                    <a:pt x="157" y="44"/>
                  </a:moveTo>
                  <a:cubicBezTo>
                    <a:pt x="157" y="58"/>
                    <a:pt x="155" y="74"/>
                    <a:pt x="131" y="85"/>
                  </a:cubicBezTo>
                  <a:cubicBezTo>
                    <a:pt x="128" y="84"/>
                    <a:pt x="126" y="83"/>
                    <a:pt x="124" y="82"/>
                  </a:cubicBezTo>
                  <a:cubicBezTo>
                    <a:pt x="125" y="79"/>
                    <a:pt x="125" y="76"/>
                    <a:pt x="125" y="7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57" y="8"/>
                    <a:pt x="157" y="8"/>
                    <a:pt x="157" y="8"/>
                  </a:cubicBezTo>
                  <a:lnTo>
                    <a:pt x="15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500063" y="488950"/>
              <a:ext cx="87313" cy="106362"/>
            </a:xfrm>
            <a:custGeom>
              <a:avLst/>
              <a:gdLst>
                <a:gd name="T0" fmla="*/ 3 w 36"/>
                <a:gd name="T1" fmla="*/ 44 h 44"/>
                <a:gd name="T2" fmla="*/ 3 w 36"/>
                <a:gd name="T3" fmla="*/ 43 h 44"/>
                <a:gd name="T4" fmla="*/ 6 w 36"/>
                <a:gd name="T5" fmla="*/ 41 h 44"/>
                <a:gd name="T6" fmla="*/ 6 w 36"/>
                <a:gd name="T7" fmla="*/ 41 h 44"/>
                <a:gd name="T8" fmla="*/ 7 w 36"/>
                <a:gd name="T9" fmla="*/ 37 h 44"/>
                <a:gd name="T10" fmla="*/ 7 w 36"/>
                <a:gd name="T11" fmla="*/ 32 h 44"/>
                <a:gd name="T12" fmla="*/ 7 w 36"/>
                <a:gd name="T13" fmla="*/ 15 h 44"/>
                <a:gd name="T14" fmla="*/ 7 w 36"/>
                <a:gd name="T15" fmla="*/ 7 h 44"/>
                <a:gd name="T16" fmla="*/ 6 w 36"/>
                <a:gd name="T17" fmla="*/ 3 h 44"/>
                <a:gd name="T18" fmla="*/ 5 w 36"/>
                <a:gd name="T19" fmla="*/ 3 h 44"/>
                <a:gd name="T20" fmla="*/ 0 w 36"/>
                <a:gd name="T21" fmla="*/ 2 h 44"/>
                <a:gd name="T22" fmla="*/ 0 w 36"/>
                <a:gd name="T23" fmla="*/ 0 h 44"/>
                <a:gd name="T24" fmla="*/ 10 w 36"/>
                <a:gd name="T25" fmla="*/ 0 h 44"/>
                <a:gd name="T26" fmla="*/ 19 w 36"/>
                <a:gd name="T27" fmla="*/ 0 h 44"/>
                <a:gd name="T28" fmla="*/ 19 w 36"/>
                <a:gd name="T29" fmla="*/ 2 h 44"/>
                <a:gd name="T30" fmla="*/ 15 w 36"/>
                <a:gd name="T31" fmla="*/ 3 h 44"/>
                <a:gd name="T32" fmla="*/ 14 w 36"/>
                <a:gd name="T33" fmla="*/ 3 h 44"/>
                <a:gd name="T34" fmla="*/ 13 w 36"/>
                <a:gd name="T35" fmla="*/ 6 h 44"/>
                <a:gd name="T36" fmla="*/ 13 w 36"/>
                <a:gd name="T37" fmla="*/ 15 h 44"/>
                <a:gd name="T38" fmla="*/ 13 w 36"/>
                <a:gd name="T39" fmla="*/ 36 h 44"/>
                <a:gd name="T40" fmla="*/ 13 w 36"/>
                <a:gd name="T41" fmla="*/ 41 h 44"/>
                <a:gd name="T42" fmla="*/ 18 w 36"/>
                <a:gd name="T43" fmla="*/ 42 h 44"/>
                <a:gd name="T44" fmla="*/ 31 w 36"/>
                <a:gd name="T45" fmla="*/ 41 h 44"/>
                <a:gd name="T46" fmla="*/ 32 w 36"/>
                <a:gd name="T47" fmla="*/ 38 h 44"/>
                <a:gd name="T48" fmla="*/ 33 w 36"/>
                <a:gd name="T49" fmla="*/ 33 h 44"/>
                <a:gd name="T50" fmla="*/ 36 w 36"/>
                <a:gd name="T51" fmla="*/ 33 h 44"/>
                <a:gd name="T52" fmla="*/ 34 w 36"/>
                <a:gd name="T53" fmla="*/ 44 h 44"/>
                <a:gd name="T54" fmla="*/ 32 w 36"/>
                <a:gd name="T55" fmla="*/ 44 h 44"/>
                <a:gd name="T56" fmla="*/ 27 w 36"/>
                <a:gd name="T57" fmla="*/ 44 h 44"/>
                <a:gd name="T58" fmla="*/ 10 w 36"/>
                <a:gd name="T59" fmla="*/ 44 h 44"/>
                <a:gd name="T60" fmla="*/ 3 w 36"/>
                <a:gd name="T6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4">
                  <a:moveTo>
                    <a:pt x="3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7" y="39"/>
                    <a:pt x="7" y="37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2"/>
                    <a:pt x="7" y="10"/>
                    <a:pt x="7" y="7"/>
                  </a:cubicBezTo>
                  <a:cubicBezTo>
                    <a:pt x="7" y="5"/>
                    <a:pt x="6" y="4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9" y="0"/>
                    <a:pt x="10" y="0"/>
                  </a:cubicBezTo>
                  <a:cubicBezTo>
                    <a:pt x="11" y="0"/>
                    <a:pt x="15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2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7"/>
                    <a:pt x="13" y="10"/>
                    <a:pt x="13" y="1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8"/>
                    <a:pt x="13" y="40"/>
                    <a:pt x="13" y="41"/>
                  </a:cubicBezTo>
                  <a:cubicBezTo>
                    <a:pt x="16" y="42"/>
                    <a:pt x="16" y="42"/>
                    <a:pt x="18" y="42"/>
                  </a:cubicBezTo>
                  <a:cubicBezTo>
                    <a:pt x="24" y="42"/>
                    <a:pt x="29" y="41"/>
                    <a:pt x="31" y="41"/>
                  </a:cubicBezTo>
                  <a:cubicBezTo>
                    <a:pt x="32" y="40"/>
                    <a:pt x="32" y="39"/>
                    <a:pt x="32" y="38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6"/>
                    <a:pt x="35" y="40"/>
                    <a:pt x="34" y="44"/>
                  </a:cubicBezTo>
                  <a:cubicBezTo>
                    <a:pt x="33" y="44"/>
                    <a:pt x="33" y="44"/>
                    <a:pt x="32" y="44"/>
                  </a:cubicBezTo>
                  <a:cubicBezTo>
                    <a:pt x="31" y="44"/>
                    <a:pt x="29" y="44"/>
                    <a:pt x="27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7" y="44"/>
                    <a:pt x="5" y="44"/>
                    <a:pt x="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"/>
            <p:cNvSpPr>
              <a:spLocks noEditPoints="1"/>
            </p:cNvSpPr>
            <p:nvPr/>
          </p:nvSpPr>
          <p:spPr bwMode="auto">
            <a:xfrm>
              <a:off x="596900" y="488950"/>
              <a:ext cx="44450" cy="106362"/>
            </a:xfrm>
            <a:custGeom>
              <a:avLst/>
              <a:gdLst>
                <a:gd name="T0" fmla="*/ 19 w 19"/>
                <a:gd name="T1" fmla="*/ 42 h 44"/>
                <a:gd name="T2" fmla="*/ 19 w 19"/>
                <a:gd name="T3" fmla="*/ 44 h 44"/>
                <a:gd name="T4" fmla="*/ 10 w 19"/>
                <a:gd name="T5" fmla="*/ 44 h 44"/>
                <a:gd name="T6" fmla="*/ 0 w 19"/>
                <a:gd name="T7" fmla="*/ 44 h 44"/>
                <a:gd name="T8" fmla="*/ 0 w 19"/>
                <a:gd name="T9" fmla="*/ 42 h 44"/>
                <a:gd name="T10" fmla="*/ 4 w 19"/>
                <a:gd name="T11" fmla="*/ 42 h 44"/>
                <a:gd name="T12" fmla="*/ 5 w 19"/>
                <a:gd name="T13" fmla="*/ 41 h 44"/>
                <a:gd name="T14" fmla="*/ 6 w 19"/>
                <a:gd name="T15" fmla="*/ 38 h 44"/>
                <a:gd name="T16" fmla="*/ 6 w 19"/>
                <a:gd name="T17" fmla="*/ 30 h 44"/>
                <a:gd name="T18" fmla="*/ 6 w 19"/>
                <a:gd name="T19" fmla="*/ 15 h 44"/>
                <a:gd name="T20" fmla="*/ 6 w 19"/>
                <a:gd name="T21" fmla="*/ 7 h 44"/>
                <a:gd name="T22" fmla="*/ 5 w 19"/>
                <a:gd name="T23" fmla="*/ 3 h 44"/>
                <a:gd name="T24" fmla="*/ 4 w 19"/>
                <a:gd name="T25" fmla="*/ 3 h 44"/>
                <a:gd name="T26" fmla="*/ 0 w 19"/>
                <a:gd name="T27" fmla="*/ 2 h 44"/>
                <a:gd name="T28" fmla="*/ 0 w 19"/>
                <a:gd name="T29" fmla="*/ 0 h 44"/>
                <a:gd name="T30" fmla="*/ 9 w 19"/>
                <a:gd name="T31" fmla="*/ 0 h 44"/>
                <a:gd name="T32" fmla="*/ 19 w 19"/>
                <a:gd name="T33" fmla="*/ 0 h 44"/>
                <a:gd name="T34" fmla="*/ 19 w 19"/>
                <a:gd name="T35" fmla="*/ 2 h 44"/>
                <a:gd name="T36" fmla="*/ 14 w 19"/>
                <a:gd name="T37" fmla="*/ 3 h 44"/>
                <a:gd name="T38" fmla="*/ 13 w 19"/>
                <a:gd name="T39" fmla="*/ 3 h 44"/>
                <a:gd name="T40" fmla="*/ 12 w 19"/>
                <a:gd name="T41" fmla="*/ 6 h 44"/>
                <a:gd name="T42" fmla="*/ 12 w 19"/>
                <a:gd name="T43" fmla="*/ 15 h 44"/>
                <a:gd name="T44" fmla="*/ 12 w 19"/>
                <a:gd name="T45" fmla="*/ 30 h 44"/>
                <a:gd name="T46" fmla="*/ 12 w 19"/>
                <a:gd name="T47" fmla="*/ 38 h 44"/>
                <a:gd name="T48" fmla="*/ 13 w 19"/>
                <a:gd name="T49" fmla="*/ 41 h 44"/>
                <a:gd name="T50" fmla="*/ 14 w 19"/>
                <a:gd name="T51" fmla="*/ 42 h 44"/>
                <a:gd name="T52" fmla="*/ 19 w 19"/>
                <a:gd name="T53" fmla="*/ 42 h 44"/>
                <a:gd name="T54" fmla="*/ 12 w 19"/>
                <a:gd name="T55" fmla="*/ 6 h 44"/>
                <a:gd name="T56" fmla="*/ 12 w 19"/>
                <a:gd name="T57" fmla="*/ 15 h 44"/>
                <a:gd name="T58" fmla="*/ 12 w 19"/>
                <a:gd name="T59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44">
                  <a:moveTo>
                    <a:pt x="19" y="42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4" y="44"/>
                    <a:pt x="11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38"/>
                    <a:pt x="6" y="35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2"/>
                    <a:pt x="6" y="10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0"/>
                    <a:pt x="9" y="0"/>
                  </a:cubicBezTo>
                  <a:cubicBezTo>
                    <a:pt x="11" y="0"/>
                    <a:pt x="14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2"/>
                    <a:pt x="15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2" y="35"/>
                    <a:pt x="12" y="38"/>
                  </a:cubicBezTo>
                  <a:cubicBezTo>
                    <a:pt x="12" y="40"/>
                    <a:pt x="13" y="41"/>
                    <a:pt x="13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5" y="42"/>
                    <a:pt x="16" y="42"/>
                    <a:pt x="19" y="42"/>
                  </a:cubicBezTo>
                  <a:close/>
                  <a:moveTo>
                    <a:pt x="12" y="6"/>
                  </a:move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658813" y="488950"/>
              <a:ext cx="122238" cy="111125"/>
            </a:xfrm>
            <a:custGeom>
              <a:avLst/>
              <a:gdLst>
                <a:gd name="T0" fmla="*/ 0 w 51"/>
                <a:gd name="T1" fmla="*/ 44 h 46"/>
                <a:gd name="T2" fmla="*/ 0 w 51"/>
                <a:gd name="T3" fmla="*/ 42 h 46"/>
                <a:gd name="T4" fmla="*/ 4 w 51"/>
                <a:gd name="T5" fmla="*/ 42 h 46"/>
                <a:gd name="T6" fmla="*/ 5 w 51"/>
                <a:gd name="T7" fmla="*/ 41 h 46"/>
                <a:gd name="T8" fmla="*/ 5 w 51"/>
                <a:gd name="T9" fmla="*/ 38 h 46"/>
                <a:gd name="T10" fmla="*/ 6 w 51"/>
                <a:gd name="T11" fmla="*/ 31 h 46"/>
                <a:gd name="T12" fmla="*/ 6 w 51"/>
                <a:gd name="T13" fmla="*/ 6 h 46"/>
                <a:gd name="T14" fmla="*/ 5 w 51"/>
                <a:gd name="T15" fmla="*/ 4 h 46"/>
                <a:gd name="T16" fmla="*/ 4 w 51"/>
                <a:gd name="T17" fmla="*/ 3 h 46"/>
                <a:gd name="T18" fmla="*/ 3 w 51"/>
                <a:gd name="T19" fmla="*/ 2 h 46"/>
                <a:gd name="T20" fmla="*/ 0 w 51"/>
                <a:gd name="T21" fmla="*/ 2 h 46"/>
                <a:gd name="T22" fmla="*/ 0 w 51"/>
                <a:gd name="T23" fmla="*/ 0 h 46"/>
                <a:gd name="T24" fmla="*/ 7 w 51"/>
                <a:gd name="T25" fmla="*/ 0 h 46"/>
                <a:gd name="T26" fmla="*/ 11 w 51"/>
                <a:gd name="T27" fmla="*/ 0 h 46"/>
                <a:gd name="T28" fmla="*/ 15 w 51"/>
                <a:gd name="T29" fmla="*/ 5 h 46"/>
                <a:gd name="T30" fmla="*/ 22 w 51"/>
                <a:gd name="T31" fmla="*/ 13 h 46"/>
                <a:gd name="T32" fmla="*/ 32 w 51"/>
                <a:gd name="T33" fmla="*/ 25 h 46"/>
                <a:gd name="T34" fmla="*/ 39 w 51"/>
                <a:gd name="T35" fmla="*/ 33 h 46"/>
                <a:gd name="T36" fmla="*/ 42 w 51"/>
                <a:gd name="T37" fmla="*/ 36 h 46"/>
                <a:gd name="T38" fmla="*/ 42 w 51"/>
                <a:gd name="T39" fmla="*/ 14 h 46"/>
                <a:gd name="T40" fmla="*/ 42 w 51"/>
                <a:gd name="T41" fmla="*/ 7 h 46"/>
                <a:gd name="T42" fmla="*/ 42 w 51"/>
                <a:gd name="T43" fmla="*/ 3 h 46"/>
                <a:gd name="T44" fmla="*/ 41 w 51"/>
                <a:gd name="T45" fmla="*/ 3 h 46"/>
                <a:gd name="T46" fmla="*/ 36 w 51"/>
                <a:gd name="T47" fmla="*/ 2 h 46"/>
                <a:gd name="T48" fmla="*/ 36 w 51"/>
                <a:gd name="T49" fmla="*/ 0 h 46"/>
                <a:gd name="T50" fmla="*/ 44 w 51"/>
                <a:gd name="T51" fmla="*/ 0 h 46"/>
                <a:gd name="T52" fmla="*/ 51 w 51"/>
                <a:gd name="T53" fmla="*/ 0 h 46"/>
                <a:gd name="T54" fmla="*/ 51 w 51"/>
                <a:gd name="T55" fmla="*/ 2 h 46"/>
                <a:gd name="T56" fmla="*/ 46 w 51"/>
                <a:gd name="T57" fmla="*/ 3 h 46"/>
                <a:gd name="T58" fmla="*/ 46 w 51"/>
                <a:gd name="T59" fmla="*/ 3 h 46"/>
                <a:gd name="T60" fmla="*/ 45 w 51"/>
                <a:gd name="T61" fmla="*/ 7 h 46"/>
                <a:gd name="T62" fmla="*/ 45 w 51"/>
                <a:gd name="T63" fmla="*/ 14 h 46"/>
                <a:gd name="T64" fmla="*/ 45 w 51"/>
                <a:gd name="T65" fmla="*/ 29 h 46"/>
                <a:gd name="T66" fmla="*/ 45 w 51"/>
                <a:gd name="T67" fmla="*/ 46 h 46"/>
                <a:gd name="T68" fmla="*/ 42 w 51"/>
                <a:gd name="T69" fmla="*/ 46 h 46"/>
                <a:gd name="T70" fmla="*/ 41 w 51"/>
                <a:gd name="T71" fmla="*/ 45 h 46"/>
                <a:gd name="T72" fmla="*/ 41 w 51"/>
                <a:gd name="T73" fmla="*/ 44 h 46"/>
                <a:gd name="T74" fmla="*/ 40 w 51"/>
                <a:gd name="T75" fmla="*/ 43 h 46"/>
                <a:gd name="T76" fmla="*/ 36 w 51"/>
                <a:gd name="T77" fmla="*/ 39 h 46"/>
                <a:gd name="T78" fmla="*/ 31 w 51"/>
                <a:gd name="T79" fmla="*/ 33 h 46"/>
                <a:gd name="T80" fmla="*/ 8 w 51"/>
                <a:gd name="T81" fmla="*/ 7 h 46"/>
                <a:gd name="T82" fmla="*/ 8 w 51"/>
                <a:gd name="T83" fmla="*/ 31 h 46"/>
                <a:gd name="T84" fmla="*/ 9 w 51"/>
                <a:gd name="T85" fmla="*/ 38 h 46"/>
                <a:gd name="T86" fmla="*/ 9 w 51"/>
                <a:gd name="T87" fmla="*/ 41 h 46"/>
                <a:gd name="T88" fmla="*/ 10 w 51"/>
                <a:gd name="T89" fmla="*/ 42 h 46"/>
                <a:gd name="T90" fmla="*/ 14 w 51"/>
                <a:gd name="T91" fmla="*/ 42 h 46"/>
                <a:gd name="T92" fmla="*/ 14 w 51"/>
                <a:gd name="T93" fmla="*/ 44 h 46"/>
                <a:gd name="T94" fmla="*/ 8 w 51"/>
                <a:gd name="T95" fmla="*/ 44 h 46"/>
                <a:gd name="T96" fmla="*/ 0 w 51"/>
                <a:gd name="T97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46">
                  <a:moveTo>
                    <a:pt x="0" y="44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5" y="41"/>
                    <a:pt x="5" y="40"/>
                    <a:pt x="5" y="38"/>
                  </a:cubicBezTo>
                  <a:cubicBezTo>
                    <a:pt x="6" y="35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7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3"/>
                    <a:pt x="15" y="4"/>
                    <a:pt x="15" y="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5" y="28"/>
                    <a:pt x="37" y="31"/>
                    <a:pt x="39" y="33"/>
                  </a:cubicBezTo>
                  <a:cubicBezTo>
                    <a:pt x="40" y="34"/>
                    <a:pt x="41" y="35"/>
                    <a:pt x="42" y="3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2"/>
                    <a:pt x="42" y="9"/>
                    <a:pt x="42" y="7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2"/>
                    <a:pt x="39" y="2"/>
                    <a:pt x="36" y="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7" y="0"/>
                    <a:pt x="49" y="0"/>
                    <a:pt x="51" y="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4"/>
                    <a:pt x="45" y="5"/>
                    <a:pt x="45" y="7"/>
                  </a:cubicBezTo>
                  <a:cubicBezTo>
                    <a:pt x="45" y="9"/>
                    <a:pt x="45" y="12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2"/>
                    <a:pt x="45" y="37"/>
                    <a:pt x="45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4"/>
                    <a:pt x="41" y="44"/>
                  </a:cubicBezTo>
                  <a:cubicBezTo>
                    <a:pt x="41" y="44"/>
                    <a:pt x="40" y="44"/>
                    <a:pt x="40" y="43"/>
                  </a:cubicBezTo>
                  <a:cubicBezTo>
                    <a:pt x="38" y="41"/>
                    <a:pt x="36" y="40"/>
                    <a:pt x="36" y="39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8"/>
                  </a:cubicBezTo>
                  <a:cubicBezTo>
                    <a:pt x="9" y="40"/>
                    <a:pt x="9" y="41"/>
                    <a:pt x="9" y="41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1" y="42"/>
                    <a:pt x="12" y="42"/>
                    <a:pt x="14" y="42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0" y="44"/>
                    <a:pt x="8" y="44"/>
                  </a:cubicBezTo>
                  <a:cubicBezTo>
                    <a:pt x="5" y="44"/>
                    <a:pt x="3" y="44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795338" y="488950"/>
              <a:ext cx="46038" cy="106362"/>
            </a:xfrm>
            <a:custGeom>
              <a:avLst/>
              <a:gdLst>
                <a:gd name="T0" fmla="*/ 19 w 19"/>
                <a:gd name="T1" fmla="*/ 42 h 44"/>
                <a:gd name="T2" fmla="*/ 19 w 19"/>
                <a:gd name="T3" fmla="*/ 44 h 44"/>
                <a:gd name="T4" fmla="*/ 10 w 19"/>
                <a:gd name="T5" fmla="*/ 44 h 44"/>
                <a:gd name="T6" fmla="*/ 0 w 19"/>
                <a:gd name="T7" fmla="*/ 44 h 44"/>
                <a:gd name="T8" fmla="*/ 0 w 19"/>
                <a:gd name="T9" fmla="*/ 42 h 44"/>
                <a:gd name="T10" fmla="*/ 4 w 19"/>
                <a:gd name="T11" fmla="*/ 42 h 44"/>
                <a:gd name="T12" fmla="*/ 5 w 19"/>
                <a:gd name="T13" fmla="*/ 41 h 44"/>
                <a:gd name="T14" fmla="*/ 6 w 19"/>
                <a:gd name="T15" fmla="*/ 38 h 44"/>
                <a:gd name="T16" fmla="*/ 6 w 19"/>
                <a:gd name="T17" fmla="*/ 30 h 44"/>
                <a:gd name="T18" fmla="*/ 6 w 19"/>
                <a:gd name="T19" fmla="*/ 15 h 44"/>
                <a:gd name="T20" fmla="*/ 6 w 19"/>
                <a:gd name="T21" fmla="*/ 7 h 44"/>
                <a:gd name="T22" fmla="*/ 5 w 19"/>
                <a:gd name="T23" fmla="*/ 3 h 44"/>
                <a:gd name="T24" fmla="*/ 4 w 19"/>
                <a:gd name="T25" fmla="*/ 3 h 44"/>
                <a:gd name="T26" fmla="*/ 0 w 19"/>
                <a:gd name="T27" fmla="*/ 2 h 44"/>
                <a:gd name="T28" fmla="*/ 0 w 19"/>
                <a:gd name="T29" fmla="*/ 0 h 44"/>
                <a:gd name="T30" fmla="*/ 9 w 19"/>
                <a:gd name="T31" fmla="*/ 0 h 44"/>
                <a:gd name="T32" fmla="*/ 19 w 19"/>
                <a:gd name="T33" fmla="*/ 0 h 44"/>
                <a:gd name="T34" fmla="*/ 19 w 19"/>
                <a:gd name="T35" fmla="*/ 2 h 44"/>
                <a:gd name="T36" fmla="*/ 14 w 19"/>
                <a:gd name="T37" fmla="*/ 3 h 44"/>
                <a:gd name="T38" fmla="*/ 13 w 19"/>
                <a:gd name="T39" fmla="*/ 3 h 44"/>
                <a:gd name="T40" fmla="*/ 12 w 19"/>
                <a:gd name="T41" fmla="*/ 6 h 44"/>
                <a:gd name="T42" fmla="*/ 12 w 19"/>
                <a:gd name="T43" fmla="*/ 15 h 44"/>
                <a:gd name="T44" fmla="*/ 12 w 19"/>
                <a:gd name="T45" fmla="*/ 30 h 44"/>
                <a:gd name="T46" fmla="*/ 12 w 19"/>
                <a:gd name="T47" fmla="*/ 38 h 44"/>
                <a:gd name="T48" fmla="*/ 13 w 19"/>
                <a:gd name="T49" fmla="*/ 41 h 44"/>
                <a:gd name="T50" fmla="*/ 14 w 19"/>
                <a:gd name="T51" fmla="*/ 42 h 44"/>
                <a:gd name="T52" fmla="*/ 19 w 19"/>
                <a:gd name="T5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44">
                  <a:moveTo>
                    <a:pt x="19" y="42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4" y="44"/>
                    <a:pt x="11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4" y="42"/>
                    <a:pt x="4" y="42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38"/>
                    <a:pt x="6" y="35"/>
                    <a:pt x="6" y="3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2"/>
                    <a:pt x="6" y="10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0"/>
                    <a:pt x="9" y="0"/>
                  </a:cubicBezTo>
                  <a:cubicBezTo>
                    <a:pt x="11" y="0"/>
                    <a:pt x="14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2"/>
                    <a:pt x="14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12" y="7"/>
                    <a:pt x="12" y="10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2" y="35"/>
                    <a:pt x="12" y="38"/>
                  </a:cubicBezTo>
                  <a:cubicBezTo>
                    <a:pt x="12" y="40"/>
                    <a:pt x="12" y="41"/>
                    <a:pt x="13" y="41"/>
                  </a:cubicBezTo>
                  <a:cubicBezTo>
                    <a:pt x="13" y="42"/>
                    <a:pt x="13" y="42"/>
                    <a:pt x="14" y="42"/>
                  </a:cubicBezTo>
                  <a:cubicBezTo>
                    <a:pt x="14" y="42"/>
                    <a:pt x="16" y="42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847725" y="488950"/>
              <a:ext cx="103188" cy="107950"/>
            </a:xfrm>
            <a:custGeom>
              <a:avLst/>
              <a:gdLst>
                <a:gd name="T0" fmla="*/ 43 w 43"/>
                <a:gd name="T1" fmla="*/ 39 h 45"/>
                <a:gd name="T2" fmla="*/ 42 w 43"/>
                <a:gd name="T3" fmla="*/ 42 h 45"/>
                <a:gd name="T4" fmla="*/ 34 w 43"/>
                <a:gd name="T5" fmla="*/ 44 h 45"/>
                <a:gd name="T6" fmla="*/ 26 w 43"/>
                <a:gd name="T7" fmla="*/ 45 h 45"/>
                <a:gd name="T8" fmla="*/ 17 w 43"/>
                <a:gd name="T9" fmla="*/ 44 h 45"/>
                <a:gd name="T10" fmla="*/ 9 w 43"/>
                <a:gd name="T11" fmla="*/ 41 h 45"/>
                <a:gd name="T12" fmla="*/ 4 w 43"/>
                <a:gd name="T13" fmla="*/ 36 h 45"/>
                <a:gd name="T14" fmla="*/ 1 w 43"/>
                <a:gd name="T15" fmla="*/ 30 h 45"/>
                <a:gd name="T16" fmla="*/ 0 w 43"/>
                <a:gd name="T17" fmla="*/ 22 h 45"/>
                <a:gd name="T18" fmla="*/ 7 w 43"/>
                <a:gd name="T19" fmla="*/ 6 h 45"/>
                <a:gd name="T20" fmla="*/ 27 w 43"/>
                <a:gd name="T21" fmla="*/ 0 h 45"/>
                <a:gd name="T22" fmla="*/ 32 w 43"/>
                <a:gd name="T23" fmla="*/ 0 h 45"/>
                <a:gd name="T24" fmla="*/ 38 w 43"/>
                <a:gd name="T25" fmla="*/ 1 h 45"/>
                <a:gd name="T26" fmla="*/ 43 w 43"/>
                <a:gd name="T27" fmla="*/ 2 h 45"/>
                <a:gd name="T28" fmla="*/ 42 w 43"/>
                <a:gd name="T29" fmla="*/ 5 h 45"/>
                <a:gd name="T30" fmla="*/ 41 w 43"/>
                <a:gd name="T31" fmla="*/ 12 h 45"/>
                <a:gd name="T32" fmla="*/ 39 w 43"/>
                <a:gd name="T33" fmla="*/ 12 h 45"/>
                <a:gd name="T34" fmla="*/ 39 w 43"/>
                <a:gd name="T35" fmla="*/ 8 h 45"/>
                <a:gd name="T36" fmla="*/ 36 w 43"/>
                <a:gd name="T37" fmla="*/ 3 h 45"/>
                <a:gd name="T38" fmla="*/ 26 w 43"/>
                <a:gd name="T39" fmla="*/ 2 h 45"/>
                <a:gd name="T40" fmla="*/ 18 w 43"/>
                <a:gd name="T41" fmla="*/ 3 h 45"/>
                <a:gd name="T42" fmla="*/ 13 w 43"/>
                <a:gd name="T43" fmla="*/ 6 h 45"/>
                <a:gd name="T44" fmla="*/ 9 w 43"/>
                <a:gd name="T45" fmla="*/ 12 h 45"/>
                <a:gd name="T46" fmla="*/ 7 w 43"/>
                <a:gd name="T47" fmla="*/ 21 h 45"/>
                <a:gd name="T48" fmla="*/ 13 w 43"/>
                <a:gd name="T49" fmla="*/ 36 h 45"/>
                <a:gd name="T50" fmla="*/ 29 w 43"/>
                <a:gd name="T51" fmla="*/ 42 h 45"/>
                <a:gd name="T52" fmla="*/ 37 w 43"/>
                <a:gd name="T53" fmla="*/ 41 h 45"/>
                <a:gd name="T54" fmla="*/ 42 w 43"/>
                <a:gd name="T55" fmla="*/ 38 h 45"/>
                <a:gd name="T56" fmla="*/ 43 w 43"/>
                <a:gd name="T5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5">
                  <a:moveTo>
                    <a:pt x="43" y="39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32" y="45"/>
                    <a:pt x="29" y="45"/>
                    <a:pt x="26" y="45"/>
                  </a:cubicBezTo>
                  <a:cubicBezTo>
                    <a:pt x="23" y="45"/>
                    <a:pt x="20" y="45"/>
                    <a:pt x="17" y="44"/>
                  </a:cubicBezTo>
                  <a:cubicBezTo>
                    <a:pt x="14" y="43"/>
                    <a:pt x="11" y="42"/>
                    <a:pt x="9" y="41"/>
                  </a:cubicBezTo>
                  <a:cubicBezTo>
                    <a:pt x="7" y="39"/>
                    <a:pt x="5" y="37"/>
                    <a:pt x="4" y="36"/>
                  </a:cubicBezTo>
                  <a:cubicBezTo>
                    <a:pt x="3" y="34"/>
                    <a:pt x="2" y="32"/>
                    <a:pt x="1" y="30"/>
                  </a:cubicBezTo>
                  <a:cubicBezTo>
                    <a:pt x="0" y="27"/>
                    <a:pt x="0" y="25"/>
                    <a:pt x="0" y="22"/>
                  </a:cubicBezTo>
                  <a:cubicBezTo>
                    <a:pt x="0" y="16"/>
                    <a:pt x="2" y="10"/>
                    <a:pt x="7" y="6"/>
                  </a:cubicBezTo>
                  <a:cubicBezTo>
                    <a:pt x="12" y="2"/>
                    <a:pt x="18" y="0"/>
                    <a:pt x="27" y="0"/>
                  </a:cubicBezTo>
                  <a:cubicBezTo>
                    <a:pt x="29" y="0"/>
                    <a:pt x="31" y="0"/>
                    <a:pt x="32" y="0"/>
                  </a:cubicBezTo>
                  <a:cubicBezTo>
                    <a:pt x="34" y="0"/>
                    <a:pt x="36" y="0"/>
                    <a:pt x="38" y="1"/>
                  </a:cubicBezTo>
                  <a:cubicBezTo>
                    <a:pt x="41" y="2"/>
                    <a:pt x="42" y="2"/>
                    <a:pt x="43" y="2"/>
                  </a:cubicBezTo>
                  <a:cubicBezTo>
                    <a:pt x="42" y="3"/>
                    <a:pt x="42" y="4"/>
                    <a:pt x="42" y="5"/>
                  </a:cubicBezTo>
                  <a:cubicBezTo>
                    <a:pt x="41" y="7"/>
                    <a:pt x="41" y="9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6"/>
                    <a:pt x="38" y="4"/>
                    <a:pt x="36" y="3"/>
                  </a:cubicBezTo>
                  <a:cubicBezTo>
                    <a:pt x="33" y="2"/>
                    <a:pt x="30" y="2"/>
                    <a:pt x="26" y="2"/>
                  </a:cubicBezTo>
                  <a:cubicBezTo>
                    <a:pt x="23" y="2"/>
                    <a:pt x="20" y="2"/>
                    <a:pt x="18" y="3"/>
                  </a:cubicBezTo>
                  <a:cubicBezTo>
                    <a:pt x="16" y="4"/>
                    <a:pt x="14" y="5"/>
                    <a:pt x="13" y="6"/>
                  </a:cubicBezTo>
                  <a:cubicBezTo>
                    <a:pt x="11" y="8"/>
                    <a:pt x="10" y="10"/>
                    <a:pt x="9" y="12"/>
                  </a:cubicBezTo>
                  <a:cubicBezTo>
                    <a:pt x="8" y="15"/>
                    <a:pt x="7" y="18"/>
                    <a:pt x="7" y="21"/>
                  </a:cubicBezTo>
                  <a:cubicBezTo>
                    <a:pt x="7" y="27"/>
                    <a:pt x="9" y="32"/>
                    <a:pt x="13" y="36"/>
                  </a:cubicBezTo>
                  <a:cubicBezTo>
                    <a:pt x="17" y="40"/>
                    <a:pt x="22" y="42"/>
                    <a:pt x="29" y="42"/>
                  </a:cubicBezTo>
                  <a:cubicBezTo>
                    <a:pt x="32" y="42"/>
                    <a:pt x="35" y="42"/>
                    <a:pt x="37" y="41"/>
                  </a:cubicBezTo>
                  <a:cubicBezTo>
                    <a:pt x="39" y="40"/>
                    <a:pt x="41" y="39"/>
                    <a:pt x="42" y="38"/>
                  </a:cubicBezTo>
                  <a:lnTo>
                    <a:pt x="4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385763" y="488950"/>
              <a:ext cx="103188" cy="107950"/>
            </a:xfrm>
            <a:custGeom>
              <a:avLst/>
              <a:gdLst>
                <a:gd name="T0" fmla="*/ 43 w 43"/>
                <a:gd name="T1" fmla="*/ 39 h 45"/>
                <a:gd name="T2" fmla="*/ 42 w 43"/>
                <a:gd name="T3" fmla="*/ 42 h 45"/>
                <a:gd name="T4" fmla="*/ 34 w 43"/>
                <a:gd name="T5" fmla="*/ 44 h 45"/>
                <a:gd name="T6" fmla="*/ 27 w 43"/>
                <a:gd name="T7" fmla="*/ 45 h 45"/>
                <a:gd name="T8" fmla="*/ 17 w 43"/>
                <a:gd name="T9" fmla="*/ 44 h 45"/>
                <a:gd name="T10" fmla="*/ 10 w 43"/>
                <a:gd name="T11" fmla="*/ 41 h 45"/>
                <a:gd name="T12" fmla="*/ 4 w 43"/>
                <a:gd name="T13" fmla="*/ 36 h 45"/>
                <a:gd name="T14" fmla="*/ 1 w 43"/>
                <a:gd name="T15" fmla="*/ 30 h 45"/>
                <a:gd name="T16" fmla="*/ 0 w 43"/>
                <a:gd name="T17" fmla="*/ 22 h 45"/>
                <a:gd name="T18" fmla="*/ 7 w 43"/>
                <a:gd name="T19" fmla="*/ 6 h 45"/>
                <a:gd name="T20" fmla="*/ 27 w 43"/>
                <a:gd name="T21" fmla="*/ 0 h 45"/>
                <a:gd name="T22" fmla="*/ 33 w 43"/>
                <a:gd name="T23" fmla="*/ 0 h 45"/>
                <a:gd name="T24" fmla="*/ 39 w 43"/>
                <a:gd name="T25" fmla="*/ 1 h 45"/>
                <a:gd name="T26" fmla="*/ 43 w 43"/>
                <a:gd name="T27" fmla="*/ 2 h 45"/>
                <a:gd name="T28" fmla="*/ 42 w 43"/>
                <a:gd name="T29" fmla="*/ 5 h 45"/>
                <a:gd name="T30" fmla="*/ 41 w 43"/>
                <a:gd name="T31" fmla="*/ 12 h 45"/>
                <a:gd name="T32" fmla="*/ 39 w 43"/>
                <a:gd name="T33" fmla="*/ 12 h 45"/>
                <a:gd name="T34" fmla="*/ 39 w 43"/>
                <a:gd name="T35" fmla="*/ 8 h 45"/>
                <a:gd name="T36" fmla="*/ 36 w 43"/>
                <a:gd name="T37" fmla="*/ 3 h 45"/>
                <a:gd name="T38" fmla="*/ 26 w 43"/>
                <a:gd name="T39" fmla="*/ 2 h 45"/>
                <a:gd name="T40" fmla="*/ 19 w 43"/>
                <a:gd name="T41" fmla="*/ 3 h 45"/>
                <a:gd name="T42" fmla="*/ 13 w 43"/>
                <a:gd name="T43" fmla="*/ 6 h 45"/>
                <a:gd name="T44" fmla="*/ 9 w 43"/>
                <a:gd name="T45" fmla="*/ 12 h 45"/>
                <a:gd name="T46" fmla="*/ 7 w 43"/>
                <a:gd name="T47" fmla="*/ 21 h 45"/>
                <a:gd name="T48" fmla="*/ 13 w 43"/>
                <a:gd name="T49" fmla="*/ 36 h 45"/>
                <a:gd name="T50" fmla="*/ 29 w 43"/>
                <a:gd name="T51" fmla="*/ 42 h 45"/>
                <a:gd name="T52" fmla="*/ 37 w 43"/>
                <a:gd name="T53" fmla="*/ 41 h 45"/>
                <a:gd name="T54" fmla="*/ 43 w 43"/>
                <a:gd name="T55" fmla="*/ 38 h 45"/>
                <a:gd name="T56" fmla="*/ 43 w 43"/>
                <a:gd name="T5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5">
                  <a:moveTo>
                    <a:pt x="43" y="39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32" y="45"/>
                    <a:pt x="29" y="45"/>
                    <a:pt x="27" y="45"/>
                  </a:cubicBezTo>
                  <a:cubicBezTo>
                    <a:pt x="23" y="45"/>
                    <a:pt x="20" y="45"/>
                    <a:pt x="17" y="44"/>
                  </a:cubicBezTo>
                  <a:cubicBezTo>
                    <a:pt x="14" y="43"/>
                    <a:pt x="12" y="42"/>
                    <a:pt x="10" y="41"/>
                  </a:cubicBezTo>
                  <a:cubicBezTo>
                    <a:pt x="7" y="39"/>
                    <a:pt x="6" y="37"/>
                    <a:pt x="4" y="36"/>
                  </a:cubicBezTo>
                  <a:cubicBezTo>
                    <a:pt x="3" y="34"/>
                    <a:pt x="2" y="32"/>
                    <a:pt x="1" y="30"/>
                  </a:cubicBezTo>
                  <a:cubicBezTo>
                    <a:pt x="1" y="27"/>
                    <a:pt x="0" y="25"/>
                    <a:pt x="0" y="22"/>
                  </a:cubicBezTo>
                  <a:cubicBezTo>
                    <a:pt x="0" y="16"/>
                    <a:pt x="3" y="10"/>
                    <a:pt x="7" y="6"/>
                  </a:cubicBezTo>
                  <a:cubicBezTo>
                    <a:pt x="12" y="2"/>
                    <a:pt x="19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4" y="0"/>
                    <a:pt x="36" y="0"/>
                    <a:pt x="39" y="1"/>
                  </a:cubicBezTo>
                  <a:cubicBezTo>
                    <a:pt x="41" y="2"/>
                    <a:pt x="43" y="2"/>
                    <a:pt x="43" y="2"/>
                  </a:cubicBezTo>
                  <a:cubicBezTo>
                    <a:pt x="43" y="3"/>
                    <a:pt x="42" y="4"/>
                    <a:pt x="42" y="5"/>
                  </a:cubicBezTo>
                  <a:cubicBezTo>
                    <a:pt x="42" y="7"/>
                    <a:pt x="42" y="9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6"/>
                    <a:pt x="38" y="4"/>
                    <a:pt x="36" y="3"/>
                  </a:cubicBezTo>
                  <a:cubicBezTo>
                    <a:pt x="34" y="2"/>
                    <a:pt x="31" y="2"/>
                    <a:pt x="26" y="2"/>
                  </a:cubicBezTo>
                  <a:cubicBezTo>
                    <a:pt x="23" y="2"/>
                    <a:pt x="21" y="2"/>
                    <a:pt x="19" y="3"/>
                  </a:cubicBezTo>
                  <a:cubicBezTo>
                    <a:pt x="16" y="4"/>
                    <a:pt x="15" y="5"/>
                    <a:pt x="13" y="6"/>
                  </a:cubicBezTo>
                  <a:cubicBezTo>
                    <a:pt x="11" y="8"/>
                    <a:pt x="10" y="10"/>
                    <a:pt x="9" y="12"/>
                  </a:cubicBezTo>
                  <a:cubicBezTo>
                    <a:pt x="8" y="15"/>
                    <a:pt x="7" y="18"/>
                    <a:pt x="7" y="21"/>
                  </a:cubicBezTo>
                  <a:cubicBezTo>
                    <a:pt x="7" y="27"/>
                    <a:pt x="9" y="32"/>
                    <a:pt x="13" y="36"/>
                  </a:cubicBezTo>
                  <a:cubicBezTo>
                    <a:pt x="17" y="40"/>
                    <a:pt x="23" y="42"/>
                    <a:pt x="29" y="42"/>
                  </a:cubicBezTo>
                  <a:cubicBezTo>
                    <a:pt x="32" y="42"/>
                    <a:pt x="35" y="42"/>
                    <a:pt x="37" y="41"/>
                  </a:cubicBezTo>
                  <a:cubicBezTo>
                    <a:pt x="39" y="40"/>
                    <a:pt x="41" y="39"/>
                    <a:pt x="43" y="38"/>
                  </a:cubicBezTo>
                  <a:lnTo>
                    <a:pt x="43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"/>
            <p:cNvSpPr>
              <a:spLocks/>
            </p:cNvSpPr>
            <p:nvPr/>
          </p:nvSpPr>
          <p:spPr bwMode="auto">
            <a:xfrm>
              <a:off x="430213" y="349250"/>
              <a:ext cx="144463" cy="106362"/>
            </a:xfrm>
            <a:custGeom>
              <a:avLst/>
              <a:gdLst>
                <a:gd name="T0" fmla="*/ 0 w 60"/>
                <a:gd name="T1" fmla="*/ 2 h 44"/>
                <a:gd name="T2" fmla="*/ 0 w 60"/>
                <a:gd name="T3" fmla="*/ 0 h 44"/>
                <a:gd name="T4" fmla="*/ 6 w 60"/>
                <a:gd name="T5" fmla="*/ 0 h 44"/>
                <a:gd name="T6" fmla="*/ 12 w 60"/>
                <a:gd name="T7" fmla="*/ 0 h 44"/>
                <a:gd name="T8" fmla="*/ 18 w 60"/>
                <a:gd name="T9" fmla="*/ 10 h 44"/>
                <a:gd name="T10" fmla="*/ 30 w 60"/>
                <a:gd name="T11" fmla="*/ 35 h 44"/>
                <a:gd name="T12" fmla="*/ 41 w 60"/>
                <a:gd name="T13" fmla="*/ 12 h 44"/>
                <a:gd name="T14" fmla="*/ 47 w 60"/>
                <a:gd name="T15" fmla="*/ 0 h 44"/>
                <a:gd name="T16" fmla="*/ 53 w 60"/>
                <a:gd name="T17" fmla="*/ 0 h 44"/>
                <a:gd name="T18" fmla="*/ 60 w 60"/>
                <a:gd name="T19" fmla="*/ 0 h 44"/>
                <a:gd name="T20" fmla="*/ 60 w 60"/>
                <a:gd name="T21" fmla="*/ 2 h 44"/>
                <a:gd name="T22" fmla="*/ 55 w 60"/>
                <a:gd name="T23" fmla="*/ 2 h 44"/>
                <a:gd name="T24" fmla="*/ 54 w 60"/>
                <a:gd name="T25" fmla="*/ 3 h 44"/>
                <a:gd name="T26" fmla="*/ 54 w 60"/>
                <a:gd name="T27" fmla="*/ 6 h 44"/>
                <a:gd name="T28" fmla="*/ 53 w 60"/>
                <a:gd name="T29" fmla="*/ 14 h 44"/>
                <a:gd name="T30" fmla="*/ 53 w 60"/>
                <a:gd name="T31" fmla="*/ 29 h 44"/>
                <a:gd name="T32" fmla="*/ 54 w 60"/>
                <a:gd name="T33" fmla="*/ 37 h 44"/>
                <a:gd name="T34" fmla="*/ 54 w 60"/>
                <a:gd name="T35" fmla="*/ 40 h 44"/>
                <a:gd name="T36" fmla="*/ 55 w 60"/>
                <a:gd name="T37" fmla="*/ 41 h 44"/>
                <a:gd name="T38" fmla="*/ 60 w 60"/>
                <a:gd name="T39" fmla="*/ 41 h 44"/>
                <a:gd name="T40" fmla="*/ 60 w 60"/>
                <a:gd name="T41" fmla="*/ 43 h 44"/>
                <a:gd name="T42" fmla="*/ 51 w 60"/>
                <a:gd name="T43" fmla="*/ 43 h 44"/>
                <a:gd name="T44" fmla="*/ 41 w 60"/>
                <a:gd name="T45" fmla="*/ 43 h 44"/>
                <a:gd name="T46" fmla="*/ 41 w 60"/>
                <a:gd name="T47" fmla="*/ 41 h 44"/>
                <a:gd name="T48" fmla="*/ 46 w 60"/>
                <a:gd name="T49" fmla="*/ 41 h 44"/>
                <a:gd name="T50" fmla="*/ 47 w 60"/>
                <a:gd name="T51" fmla="*/ 40 h 44"/>
                <a:gd name="T52" fmla="*/ 47 w 60"/>
                <a:gd name="T53" fmla="*/ 37 h 44"/>
                <a:gd name="T54" fmla="*/ 48 w 60"/>
                <a:gd name="T55" fmla="*/ 29 h 44"/>
                <a:gd name="T56" fmla="*/ 48 w 60"/>
                <a:gd name="T57" fmla="*/ 6 h 44"/>
                <a:gd name="T58" fmla="*/ 36 w 60"/>
                <a:gd name="T59" fmla="*/ 28 h 44"/>
                <a:gd name="T60" fmla="*/ 32 w 60"/>
                <a:gd name="T61" fmla="*/ 37 h 44"/>
                <a:gd name="T62" fmla="*/ 29 w 60"/>
                <a:gd name="T63" fmla="*/ 44 h 44"/>
                <a:gd name="T64" fmla="*/ 28 w 60"/>
                <a:gd name="T65" fmla="*/ 44 h 44"/>
                <a:gd name="T66" fmla="*/ 27 w 60"/>
                <a:gd name="T67" fmla="*/ 42 h 44"/>
                <a:gd name="T68" fmla="*/ 25 w 60"/>
                <a:gd name="T69" fmla="*/ 38 h 44"/>
                <a:gd name="T70" fmla="*/ 9 w 60"/>
                <a:gd name="T71" fmla="*/ 7 h 44"/>
                <a:gd name="T72" fmla="*/ 9 w 60"/>
                <a:gd name="T73" fmla="*/ 29 h 44"/>
                <a:gd name="T74" fmla="*/ 9 w 60"/>
                <a:gd name="T75" fmla="*/ 37 h 44"/>
                <a:gd name="T76" fmla="*/ 10 w 60"/>
                <a:gd name="T77" fmla="*/ 40 h 44"/>
                <a:gd name="T78" fmla="*/ 11 w 60"/>
                <a:gd name="T79" fmla="*/ 41 h 44"/>
                <a:gd name="T80" fmla="*/ 16 w 60"/>
                <a:gd name="T81" fmla="*/ 41 h 44"/>
                <a:gd name="T82" fmla="*/ 16 w 60"/>
                <a:gd name="T83" fmla="*/ 43 h 44"/>
                <a:gd name="T84" fmla="*/ 8 w 60"/>
                <a:gd name="T85" fmla="*/ 43 h 44"/>
                <a:gd name="T86" fmla="*/ 0 w 60"/>
                <a:gd name="T87" fmla="*/ 43 h 44"/>
                <a:gd name="T88" fmla="*/ 0 w 60"/>
                <a:gd name="T89" fmla="*/ 41 h 44"/>
                <a:gd name="T90" fmla="*/ 4 w 60"/>
                <a:gd name="T91" fmla="*/ 41 h 44"/>
                <a:gd name="T92" fmla="*/ 6 w 60"/>
                <a:gd name="T93" fmla="*/ 40 h 44"/>
                <a:gd name="T94" fmla="*/ 6 w 60"/>
                <a:gd name="T95" fmla="*/ 37 h 44"/>
                <a:gd name="T96" fmla="*/ 6 w 60"/>
                <a:gd name="T97" fmla="*/ 29 h 44"/>
                <a:gd name="T98" fmla="*/ 6 w 60"/>
                <a:gd name="T99" fmla="*/ 14 h 44"/>
                <a:gd name="T100" fmla="*/ 6 w 60"/>
                <a:gd name="T101" fmla="*/ 6 h 44"/>
                <a:gd name="T102" fmla="*/ 6 w 60"/>
                <a:gd name="T103" fmla="*/ 3 h 44"/>
                <a:gd name="T104" fmla="*/ 4 w 60"/>
                <a:gd name="T105" fmla="*/ 2 h 44"/>
                <a:gd name="T106" fmla="*/ 0 w 60"/>
                <a:gd name="T10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44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4" y="4"/>
                    <a:pt x="16" y="7"/>
                    <a:pt x="18" y="1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4" y="6"/>
                    <a:pt x="46" y="2"/>
                    <a:pt x="47" y="0"/>
                  </a:cubicBezTo>
                  <a:cubicBezTo>
                    <a:pt x="49" y="0"/>
                    <a:pt x="51" y="0"/>
                    <a:pt x="53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7" y="2"/>
                    <a:pt x="56" y="2"/>
                    <a:pt x="55" y="2"/>
                  </a:cubicBezTo>
                  <a:cubicBezTo>
                    <a:pt x="55" y="2"/>
                    <a:pt x="54" y="2"/>
                    <a:pt x="54" y="3"/>
                  </a:cubicBezTo>
                  <a:cubicBezTo>
                    <a:pt x="54" y="3"/>
                    <a:pt x="54" y="4"/>
                    <a:pt x="54" y="6"/>
                  </a:cubicBezTo>
                  <a:cubicBezTo>
                    <a:pt x="54" y="6"/>
                    <a:pt x="53" y="9"/>
                    <a:pt x="53" y="14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31"/>
                    <a:pt x="53" y="34"/>
                    <a:pt x="54" y="37"/>
                  </a:cubicBezTo>
                  <a:cubicBezTo>
                    <a:pt x="54" y="39"/>
                    <a:pt x="54" y="40"/>
                    <a:pt x="54" y="40"/>
                  </a:cubicBezTo>
                  <a:cubicBezTo>
                    <a:pt x="54" y="41"/>
                    <a:pt x="55" y="41"/>
                    <a:pt x="55" y="41"/>
                  </a:cubicBezTo>
                  <a:cubicBezTo>
                    <a:pt x="56" y="41"/>
                    <a:pt x="57" y="41"/>
                    <a:pt x="60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6" y="43"/>
                    <a:pt x="52" y="43"/>
                    <a:pt x="51" y="43"/>
                  </a:cubicBezTo>
                  <a:cubicBezTo>
                    <a:pt x="49" y="43"/>
                    <a:pt x="46" y="43"/>
                    <a:pt x="41" y="4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4" y="41"/>
                    <a:pt x="45" y="41"/>
                    <a:pt x="46" y="41"/>
                  </a:cubicBezTo>
                  <a:cubicBezTo>
                    <a:pt x="46" y="41"/>
                    <a:pt x="47" y="41"/>
                    <a:pt x="47" y="40"/>
                  </a:cubicBezTo>
                  <a:cubicBezTo>
                    <a:pt x="47" y="40"/>
                    <a:pt x="47" y="39"/>
                    <a:pt x="47" y="37"/>
                  </a:cubicBezTo>
                  <a:cubicBezTo>
                    <a:pt x="47" y="37"/>
                    <a:pt x="47" y="34"/>
                    <a:pt x="48" y="29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2"/>
                    <a:pt x="33" y="35"/>
                    <a:pt x="32" y="37"/>
                  </a:cubicBezTo>
                  <a:cubicBezTo>
                    <a:pt x="31" y="38"/>
                    <a:pt x="30" y="41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1"/>
                    <a:pt x="9" y="34"/>
                    <a:pt x="9" y="37"/>
                  </a:cubicBezTo>
                  <a:cubicBezTo>
                    <a:pt x="9" y="39"/>
                    <a:pt x="10" y="40"/>
                    <a:pt x="10" y="40"/>
                  </a:cubicBezTo>
                  <a:cubicBezTo>
                    <a:pt x="10" y="41"/>
                    <a:pt x="11" y="41"/>
                    <a:pt x="11" y="41"/>
                  </a:cubicBezTo>
                  <a:cubicBezTo>
                    <a:pt x="12" y="41"/>
                    <a:pt x="13" y="41"/>
                    <a:pt x="16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1"/>
                    <a:pt x="4" y="41"/>
                    <a:pt x="4" y="41"/>
                  </a:cubicBezTo>
                  <a:cubicBezTo>
                    <a:pt x="5" y="41"/>
                    <a:pt x="5" y="41"/>
                    <a:pt x="6" y="40"/>
                  </a:cubicBezTo>
                  <a:cubicBezTo>
                    <a:pt x="6" y="40"/>
                    <a:pt x="6" y="39"/>
                    <a:pt x="6" y="37"/>
                  </a:cubicBezTo>
                  <a:cubicBezTo>
                    <a:pt x="6" y="37"/>
                    <a:pt x="6" y="34"/>
                    <a:pt x="6" y="2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"/>
            <p:cNvSpPr>
              <a:spLocks noEditPoints="1"/>
            </p:cNvSpPr>
            <p:nvPr/>
          </p:nvSpPr>
          <p:spPr bwMode="auto">
            <a:xfrm>
              <a:off x="579438" y="347663"/>
              <a:ext cx="117475" cy="104775"/>
            </a:xfrm>
            <a:custGeom>
              <a:avLst/>
              <a:gdLst>
                <a:gd name="T0" fmla="*/ 7 w 49"/>
                <a:gd name="T1" fmla="*/ 44 h 44"/>
                <a:gd name="T2" fmla="*/ 15 w 49"/>
                <a:gd name="T3" fmla="*/ 44 h 44"/>
                <a:gd name="T4" fmla="*/ 15 w 49"/>
                <a:gd name="T5" fmla="*/ 42 h 44"/>
                <a:gd name="T6" fmla="*/ 11 w 49"/>
                <a:gd name="T7" fmla="*/ 42 h 44"/>
                <a:gd name="T8" fmla="*/ 10 w 49"/>
                <a:gd name="T9" fmla="*/ 42 h 44"/>
                <a:gd name="T10" fmla="*/ 10 w 49"/>
                <a:gd name="T11" fmla="*/ 41 h 44"/>
                <a:gd name="T12" fmla="*/ 10 w 49"/>
                <a:gd name="T13" fmla="*/ 38 h 44"/>
                <a:gd name="T14" fmla="*/ 14 w 49"/>
                <a:gd name="T15" fmla="*/ 30 h 44"/>
                <a:gd name="T16" fmla="*/ 33 w 49"/>
                <a:gd name="T17" fmla="*/ 30 h 44"/>
                <a:gd name="T18" fmla="*/ 37 w 49"/>
                <a:gd name="T19" fmla="*/ 39 h 44"/>
                <a:gd name="T20" fmla="*/ 37 w 49"/>
                <a:gd name="T21" fmla="*/ 41 h 44"/>
                <a:gd name="T22" fmla="*/ 37 w 49"/>
                <a:gd name="T23" fmla="*/ 42 h 44"/>
                <a:gd name="T24" fmla="*/ 36 w 49"/>
                <a:gd name="T25" fmla="*/ 42 h 44"/>
                <a:gd name="T26" fmla="*/ 32 w 49"/>
                <a:gd name="T27" fmla="*/ 42 h 44"/>
                <a:gd name="T28" fmla="*/ 32 w 49"/>
                <a:gd name="T29" fmla="*/ 44 h 44"/>
                <a:gd name="T30" fmla="*/ 42 w 49"/>
                <a:gd name="T31" fmla="*/ 44 h 44"/>
                <a:gd name="T32" fmla="*/ 49 w 49"/>
                <a:gd name="T33" fmla="*/ 44 h 44"/>
                <a:gd name="T34" fmla="*/ 49 w 49"/>
                <a:gd name="T35" fmla="*/ 42 h 44"/>
                <a:gd name="T36" fmla="*/ 46 w 49"/>
                <a:gd name="T37" fmla="*/ 42 h 44"/>
                <a:gd name="T38" fmla="*/ 44 w 49"/>
                <a:gd name="T39" fmla="*/ 41 h 44"/>
                <a:gd name="T40" fmla="*/ 40 w 49"/>
                <a:gd name="T41" fmla="*/ 31 h 44"/>
                <a:gd name="T42" fmla="*/ 26 w 49"/>
                <a:gd name="T43" fmla="*/ 0 h 44"/>
                <a:gd name="T44" fmla="*/ 24 w 49"/>
                <a:gd name="T45" fmla="*/ 0 h 44"/>
                <a:gd name="T46" fmla="*/ 18 w 49"/>
                <a:gd name="T47" fmla="*/ 13 h 44"/>
                <a:gd name="T48" fmla="*/ 10 w 49"/>
                <a:gd name="T49" fmla="*/ 30 h 44"/>
                <a:gd name="T50" fmla="*/ 6 w 49"/>
                <a:gd name="T51" fmla="*/ 39 h 44"/>
                <a:gd name="T52" fmla="*/ 4 w 49"/>
                <a:gd name="T53" fmla="*/ 42 h 44"/>
                <a:gd name="T54" fmla="*/ 3 w 49"/>
                <a:gd name="T55" fmla="*/ 42 h 44"/>
                <a:gd name="T56" fmla="*/ 0 w 49"/>
                <a:gd name="T57" fmla="*/ 42 h 44"/>
                <a:gd name="T58" fmla="*/ 0 w 49"/>
                <a:gd name="T59" fmla="*/ 44 h 44"/>
                <a:gd name="T60" fmla="*/ 7 w 49"/>
                <a:gd name="T61" fmla="*/ 44 h 44"/>
                <a:gd name="T62" fmla="*/ 23 w 49"/>
                <a:gd name="T63" fmla="*/ 9 h 44"/>
                <a:gd name="T64" fmla="*/ 32 w 49"/>
                <a:gd name="T65" fmla="*/ 27 h 44"/>
                <a:gd name="T66" fmla="*/ 15 w 49"/>
                <a:gd name="T67" fmla="*/ 27 h 44"/>
                <a:gd name="T68" fmla="*/ 23 w 49"/>
                <a:gd name="T6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4">
                  <a:moveTo>
                    <a:pt x="7" y="44"/>
                  </a:moveTo>
                  <a:cubicBezTo>
                    <a:pt x="9" y="44"/>
                    <a:pt x="11" y="44"/>
                    <a:pt x="15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3" y="42"/>
                    <a:pt x="12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39"/>
                    <a:pt x="10" y="38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0"/>
                    <a:pt x="37" y="41"/>
                    <a:pt x="37" y="41"/>
                  </a:cubicBezTo>
                  <a:cubicBezTo>
                    <a:pt x="37" y="41"/>
                    <a:pt x="37" y="42"/>
                    <a:pt x="37" y="42"/>
                  </a:cubicBezTo>
                  <a:cubicBezTo>
                    <a:pt x="37" y="42"/>
                    <a:pt x="36" y="42"/>
                    <a:pt x="36" y="42"/>
                  </a:cubicBezTo>
                  <a:cubicBezTo>
                    <a:pt x="35" y="42"/>
                    <a:pt x="34" y="42"/>
                    <a:pt x="32" y="42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6" y="44"/>
                    <a:pt x="49" y="44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6" y="42"/>
                    <a:pt x="46" y="42"/>
                  </a:cubicBezTo>
                  <a:cubicBezTo>
                    <a:pt x="45" y="42"/>
                    <a:pt x="45" y="41"/>
                    <a:pt x="44" y="41"/>
                  </a:cubicBezTo>
                  <a:cubicBezTo>
                    <a:pt x="44" y="39"/>
                    <a:pt x="42" y="36"/>
                    <a:pt x="40" y="3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7"/>
                    <a:pt x="19" y="11"/>
                    <a:pt x="18" y="13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8" y="35"/>
                    <a:pt x="6" y="38"/>
                    <a:pt x="6" y="39"/>
                  </a:cubicBezTo>
                  <a:cubicBezTo>
                    <a:pt x="5" y="40"/>
                    <a:pt x="5" y="41"/>
                    <a:pt x="4" y="42"/>
                  </a:cubicBezTo>
                  <a:cubicBezTo>
                    <a:pt x="4" y="42"/>
                    <a:pt x="4" y="42"/>
                    <a:pt x="3" y="42"/>
                  </a:cubicBezTo>
                  <a:cubicBezTo>
                    <a:pt x="3" y="42"/>
                    <a:pt x="2" y="42"/>
                    <a:pt x="0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" y="44"/>
                    <a:pt x="5" y="44"/>
                    <a:pt x="7" y="44"/>
                  </a:cubicBezTo>
                  <a:close/>
                  <a:moveTo>
                    <a:pt x="23" y="9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677863" y="349250"/>
              <a:ext cx="115888" cy="103187"/>
            </a:xfrm>
            <a:custGeom>
              <a:avLst/>
              <a:gdLst>
                <a:gd name="T0" fmla="*/ 35 w 48"/>
                <a:gd name="T1" fmla="*/ 6 h 43"/>
                <a:gd name="T2" fmla="*/ 37 w 48"/>
                <a:gd name="T3" fmla="*/ 3 h 43"/>
                <a:gd name="T4" fmla="*/ 36 w 48"/>
                <a:gd name="T5" fmla="*/ 2 h 43"/>
                <a:gd name="T6" fmla="*/ 32 w 48"/>
                <a:gd name="T7" fmla="*/ 2 h 43"/>
                <a:gd name="T8" fmla="*/ 32 w 48"/>
                <a:gd name="T9" fmla="*/ 0 h 43"/>
                <a:gd name="T10" fmla="*/ 40 w 48"/>
                <a:gd name="T11" fmla="*/ 0 h 43"/>
                <a:gd name="T12" fmla="*/ 48 w 48"/>
                <a:gd name="T13" fmla="*/ 0 h 43"/>
                <a:gd name="T14" fmla="*/ 48 w 48"/>
                <a:gd name="T15" fmla="*/ 2 h 43"/>
                <a:gd name="T16" fmla="*/ 44 w 48"/>
                <a:gd name="T17" fmla="*/ 2 h 43"/>
                <a:gd name="T18" fmla="*/ 42 w 48"/>
                <a:gd name="T19" fmla="*/ 3 h 43"/>
                <a:gd name="T20" fmla="*/ 39 w 48"/>
                <a:gd name="T21" fmla="*/ 6 h 43"/>
                <a:gd name="T22" fmla="*/ 30 w 48"/>
                <a:gd name="T23" fmla="*/ 19 h 43"/>
                <a:gd name="T24" fmla="*/ 27 w 48"/>
                <a:gd name="T25" fmla="*/ 24 h 43"/>
                <a:gd name="T26" fmla="*/ 27 w 48"/>
                <a:gd name="T27" fmla="*/ 26 h 43"/>
                <a:gd name="T28" fmla="*/ 27 w 48"/>
                <a:gd name="T29" fmla="*/ 29 h 43"/>
                <a:gd name="T30" fmla="*/ 27 w 48"/>
                <a:gd name="T31" fmla="*/ 37 h 43"/>
                <a:gd name="T32" fmla="*/ 27 w 48"/>
                <a:gd name="T33" fmla="*/ 40 h 43"/>
                <a:gd name="T34" fmla="*/ 28 w 48"/>
                <a:gd name="T35" fmla="*/ 41 h 43"/>
                <a:gd name="T36" fmla="*/ 33 w 48"/>
                <a:gd name="T37" fmla="*/ 41 h 43"/>
                <a:gd name="T38" fmla="*/ 33 w 48"/>
                <a:gd name="T39" fmla="*/ 43 h 43"/>
                <a:gd name="T40" fmla="*/ 24 w 48"/>
                <a:gd name="T41" fmla="*/ 43 h 43"/>
                <a:gd name="T42" fmla="*/ 14 w 48"/>
                <a:gd name="T43" fmla="*/ 43 h 43"/>
                <a:gd name="T44" fmla="*/ 14 w 48"/>
                <a:gd name="T45" fmla="*/ 41 h 43"/>
                <a:gd name="T46" fmla="*/ 19 w 48"/>
                <a:gd name="T47" fmla="*/ 41 h 43"/>
                <a:gd name="T48" fmla="*/ 20 w 48"/>
                <a:gd name="T49" fmla="*/ 40 h 43"/>
                <a:gd name="T50" fmla="*/ 20 w 48"/>
                <a:gd name="T51" fmla="*/ 37 h 43"/>
                <a:gd name="T52" fmla="*/ 20 w 48"/>
                <a:gd name="T53" fmla="*/ 29 h 43"/>
                <a:gd name="T54" fmla="*/ 20 w 48"/>
                <a:gd name="T55" fmla="*/ 25 h 43"/>
                <a:gd name="T56" fmla="*/ 19 w 48"/>
                <a:gd name="T57" fmla="*/ 23 h 43"/>
                <a:gd name="T58" fmla="*/ 16 w 48"/>
                <a:gd name="T59" fmla="*/ 17 h 43"/>
                <a:gd name="T60" fmla="*/ 8 w 48"/>
                <a:gd name="T61" fmla="*/ 6 h 43"/>
                <a:gd name="T62" fmla="*/ 5 w 48"/>
                <a:gd name="T63" fmla="*/ 3 h 43"/>
                <a:gd name="T64" fmla="*/ 4 w 48"/>
                <a:gd name="T65" fmla="*/ 2 h 43"/>
                <a:gd name="T66" fmla="*/ 0 w 48"/>
                <a:gd name="T67" fmla="*/ 2 h 43"/>
                <a:gd name="T68" fmla="*/ 0 w 48"/>
                <a:gd name="T69" fmla="*/ 0 h 43"/>
                <a:gd name="T70" fmla="*/ 7 w 48"/>
                <a:gd name="T71" fmla="*/ 0 h 43"/>
                <a:gd name="T72" fmla="*/ 19 w 48"/>
                <a:gd name="T73" fmla="*/ 0 h 43"/>
                <a:gd name="T74" fmla="*/ 19 w 48"/>
                <a:gd name="T75" fmla="*/ 2 h 43"/>
                <a:gd name="T76" fmla="*/ 14 w 48"/>
                <a:gd name="T77" fmla="*/ 2 h 43"/>
                <a:gd name="T78" fmla="*/ 13 w 48"/>
                <a:gd name="T79" fmla="*/ 3 h 43"/>
                <a:gd name="T80" fmla="*/ 15 w 48"/>
                <a:gd name="T81" fmla="*/ 6 h 43"/>
                <a:gd name="T82" fmla="*/ 25 w 48"/>
                <a:gd name="T83" fmla="*/ 22 h 43"/>
                <a:gd name="T84" fmla="*/ 35 w 48"/>
                <a:gd name="T8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" h="43">
                  <a:moveTo>
                    <a:pt x="35" y="6"/>
                  </a:moveTo>
                  <a:cubicBezTo>
                    <a:pt x="36" y="4"/>
                    <a:pt x="37" y="3"/>
                    <a:pt x="37" y="3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8" y="0"/>
                    <a:pt x="40" y="0"/>
                  </a:cubicBezTo>
                  <a:cubicBezTo>
                    <a:pt x="42" y="0"/>
                    <a:pt x="44" y="0"/>
                    <a:pt x="48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2"/>
                    <a:pt x="42" y="2"/>
                    <a:pt x="42" y="3"/>
                  </a:cubicBezTo>
                  <a:cubicBezTo>
                    <a:pt x="41" y="3"/>
                    <a:pt x="41" y="4"/>
                    <a:pt x="39" y="6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8" y="22"/>
                    <a:pt x="27" y="24"/>
                    <a:pt x="27" y="24"/>
                  </a:cubicBezTo>
                  <a:cubicBezTo>
                    <a:pt x="27" y="25"/>
                    <a:pt x="27" y="26"/>
                    <a:pt x="27" y="26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7" y="34"/>
                    <a:pt x="27" y="37"/>
                  </a:cubicBezTo>
                  <a:cubicBezTo>
                    <a:pt x="27" y="39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9" y="41"/>
                    <a:pt x="30" y="41"/>
                    <a:pt x="33" y="41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3"/>
                    <a:pt x="26" y="43"/>
                    <a:pt x="24" y="43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7" y="41"/>
                    <a:pt x="18" y="41"/>
                    <a:pt x="19" y="41"/>
                  </a:cubicBezTo>
                  <a:cubicBezTo>
                    <a:pt x="19" y="41"/>
                    <a:pt x="20" y="41"/>
                    <a:pt x="20" y="40"/>
                  </a:cubicBezTo>
                  <a:cubicBezTo>
                    <a:pt x="20" y="40"/>
                    <a:pt x="20" y="39"/>
                    <a:pt x="20" y="37"/>
                  </a:cubicBezTo>
                  <a:cubicBezTo>
                    <a:pt x="20" y="37"/>
                    <a:pt x="20" y="34"/>
                    <a:pt x="20" y="2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0" y="23"/>
                    <a:pt x="19" y="23"/>
                  </a:cubicBezTo>
                  <a:cubicBezTo>
                    <a:pt x="19" y="22"/>
                    <a:pt x="18" y="20"/>
                    <a:pt x="16" y="1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10" y="0"/>
                    <a:pt x="15" y="0"/>
                    <a:pt x="19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2"/>
                    <a:pt x="14" y="2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13" y="3"/>
                    <a:pt x="14" y="4"/>
                    <a:pt x="15" y="6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3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5"/>
            <p:cNvSpPr>
              <a:spLocks noEditPoints="1"/>
            </p:cNvSpPr>
            <p:nvPr/>
          </p:nvSpPr>
          <p:spPr bwMode="auto">
            <a:xfrm>
              <a:off x="788988" y="347663"/>
              <a:ext cx="117475" cy="107950"/>
            </a:xfrm>
            <a:custGeom>
              <a:avLst/>
              <a:gdLst>
                <a:gd name="T0" fmla="*/ 9 w 49"/>
                <a:gd name="T1" fmla="*/ 11 h 45"/>
                <a:gd name="T2" fmla="*/ 14 w 49"/>
                <a:gd name="T3" fmla="*/ 4 h 45"/>
                <a:gd name="T4" fmla="*/ 23 w 49"/>
                <a:gd name="T5" fmla="*/ 2 h 45"/>
                <a:gd name="T6" fmla="*/ 30 w 49"/>
                <a:gd name="T7" fmla="*/ 3 h 45"/>
                <a:gd name="T8" fmla="*/ 35 w 49"/>
                <a:gd name="T9" fmla="*/ 6 h 45"/>
                <a:gd name="T10" fmla="*/ 38 w 49"/>
                <a:gd name="T11" fmla="*/ 9 h 45"/>
                <a:gd name="T12" fmla="*/ 41 w 49"/>
                <a:gd name="T13" fmla="*/ 14 h 45"/>
                <a:gd name="T14" fmla="*/ 42 w 49"/>
                <a:gd name="T15" fmla="*/ 23 h 45"/>
                <a:gd name="T16" fmla="*/ 40 w 49"/>
                <a:gd name="T17" fmla="*/ 33 h 45"/>
                <a:gd name="T18" fmla="*/ 34 w 49"/>
                <a:gd name="T19" fmla="*/ 40 h 45"/>
                <a:gd name="T20" fmla="*/ 25 w 49"/>
                <a:gd name="T21" fmla="*/ 42 h 45"/>
                <a:gd name="T22" fmla="*/ 18 w 49"/>
                <a:gd name="T23" fmla="*/ 41 h 45"/>
                <a:gd name="T24" fmla="*/ 13 w 49"/>
                <a:gd name="T25" fmla="*/ 38 h 45"/>
                <a:gd name="T26" fmla="*/ 9 w 49"/>
                <a:gd name="T27" fmla="*/ 31 h 45"/>
                <a:gd name="T28" fmla="*/ 7 w 49"/>
                <a:gd name="T29" fmla="*/ 26 h 45"/>
                <a:gd name="T30" fmla="*/ 7 w 49"/>
                <a:gd name="T31" fmla="*/ 20 h 45"/>
                <a:gd name="T32" fmla="*/ 9 w 49"/>
                <a:gd name="T33" fmla="*/ 11 h 45"/>
                <a:gd name="T34" fmla="*/ 1 w 49"/>
                <a:gd name="T35" fmla="*/ 31 h 45"/>
                <a:gd name="T36" fmla="*/ 6 w 49"/>
                <a:gd name="T37" fmla="*/ 39 h 45"/>
                <a:gd name="T38" fmla="*/ 14 w 49"/>
                <a:gd name="T39" fmla="*/ 44 h 45"/>
                <a:gd name="T40" fmla="*/ 23 w 49"/>
                <a:gd name="T41" fmla="*/ 45 h 45"/>
                <a:gd name="T42" fmla="*/ 42 w 49"/>
                <a:gd name="T43" fmla="*/ 38 h 45"/>
                <a:gd name="T44" fmla="*/ 49 w 49"/>
                <a:gd name="T45" fmla="*/ 21 h 45"/>
                <a:gd name="T46" fmla="*/ 48 w 49"/>
                <a:gd name="T47" fmla="*/ 15 h 45"/>
                <a:gd name="T48" fmla="*/ 46 w 49"/>
                <a:gd name="T49" fmla="*/ 10 h 45"/>
                <a:gd name="T50" fmla="*/ 42 w 49"/>
                <a:gd name="T51" fmla="*/ 5 h 45"/>
                <a:gd name="T52" fmla="*/ 35 w 49"/>
                <a:gd name="T53" fmla="*/ 1 h 45"/>
                <a:gd name="T54" fmla="*/ 25 w 49"/>
                <a:gd name="T55" fmla="*/ 0 h 45"/>
                <a:gd name="T56" fmla="*/ 15 w 49"/>
                <a:gd name="T57" fmla="*/ 1 h 45"/>
                <a:gd name="T58" fmla="*/ 6 w 49"/>
                <a:gd name="T59" fmla="*/ 6 h 45"/>
                <a:gd name="T60" fmla="*/ 1 w 49"/>
                <a:gd name="T61" fmla="*/ 14 h 45"/>
                <a:gd name="T62" fmla="*/ 0 w 49"/>
                <a:gd name="T63" fmla="*/ 23 h 45"/>
                <a:gd name="T64" fmla="*/ 1 w 49"/>
                <a:gd name="T65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45">
                  <a:moveTo>
                    <a:pt x="9" y="11"/>
                  </a:moveTo>
                  <a:cubicBezTo>
                    <a:pt x="10" y="8"/>
                    <a:pt x="12" y="6"/>
                    <a:pt x="14" y="4"/>
                  </a:cubicBezTo>
                  <a:cubicBezTo>
                    <a:pt x="17" y="3"/>
                    <a:pt x="20" y="2"/>
                    <a:pt x="23" y="2"/>
                  </a:cubicBezTo>
                  <a:cubicBezTo>
                    <a:pt x="26" y="2"/>
                    <a:pt x="28" y="2"/>
                    <a:pt x="30" y="3"/>
                  </a:cubicBezTo>
                  <a:cubicBezTo>
                    <a:pt x="32" y="4"/>
                    <a:pt x="34" y="5"/>
                    <a:pt x="35" y="6"/>
                  </a:cubicBezTo>
                  <a:cubicBezTo>
                    <a:pt x="36" y="7"/>
                    <a:pt x="37" y="8"/>
                    <a:pt x="38" y="9"/>
                  </a:cubicBezTo>
                  <a:cubicBezTo>
                    <a:pt x="39" y="11"/>
                    <a:pt x="40" y="12"/>
                    <a:pt x="41" y="14"/>
                  </a:cubicBezTo>
                  <a:cubicBezTo>
                    <a:pt x="42" y="17"/>
                    <a:pt x="42" y="20"/>
                    <a:pt x="42" y="23"/>
                  </a:cubicBezTo>
                  <a:cubicBezTo>
                    <a:pt x="42" y="27"/>
                    <a:pt x="41" y="30"/>
                    <a:pt x="40" y="33"/>
                  </a:cubicBezTo>
                  <a:cubicBezTo>
                    <a:pt x="39" y="36"/>
                    <a:pt x="37" y="38"/>
                    <a:pt x="34" y="40"/>
                  </a:cubicBezTo>
                  <a:cubicBezTo>
                    <a:pt x="32" y="42"/>
                    <a:pt x="29" y="42"/>
                    <a:pt x="25" y="42"/>
                  </a:cubicBezTo>
                  <a:cubicBezTo>
                    <a:pt x="23" y="42"/>
                    <a:pt x="21" y="42"/>
                    <a:pt x="18" y="41"/>
                  </a:cubicBezTo>
                  <a:cubicBezTo>
                    <a:pt x="16" y="40"/>
                    <a:pt x="15" y="39"/>
                    <a:pt x="13" y="38"/>
                  </a:cubicBezTo>
                  <a:cubicBezTo>
                    <a:pt x="11" y="36"/>
                    <a:pt x="10" y="34"/>
                    <a:pt x="9" y="31"/>
                  </a:cubicBezTo>
                  <a:cubicBezTo>
                    <a:pt x="8" y="30"/>
                    <a:pt x="8" y="28"/>
                    <a:pt x="7" y="26"/>
                  </a:cubicBezTo>
                  <a:cubicBezTo>
                    <a:pt x="7" y="24"/>
                    <a:pt x="7" y="22"/>
                    <a:pt x="7" y="20"/>
                  </a:cubicBezTo>
                  <a:cubicBezTo>
                    <a:pt x="7" y="17"/>
                    <a:pt x="7" y="13"/>
                    <a:pt x="9" y="11"/>
                  </a:cubicBezTo>
                  <a:close/>
                  <a:moveTo>
                    <a:pt x="1" y="31"/>
                  </a:moveTo>
                  <a:cubicBezTo>
                    <a:pt x="2" y="34"/>
                    <a:pt x="4" y="37"/>
                    <a:pt x="6" y="39"/>
                  </a:cubicBezTo>
                  <a:cubicBezTo>
                    <a:pt x="8" y="41"/>
                    <a:pt x="11" y="43"/>
                    <a:pt x="14" y="44"/>
                  </a:cubicBezTo>
                  <a:cubicBezTo>
                    <a:pt x="16" y="45"/>
                    <a:pt x="20" y="45"/>
                    <a:pt x="23" y="45"/>
                  </a:cubicBezTo>
                  <a:cubicBezTo>
                    <a:pt x="30" y="45"/>
                    <a:pt x="37" y="43"/>
                    <a:pt x="42" y="38"/>
                  </a:cubicBezTo>
                  <a:cubicBezTo>
                    <a:pt x="46" y="34"/>
                    <a:pt x="49" y="28"/>
                    <a:pt x="49" y="21"/>
                  </a:cubicBezTo>
                  <a:cubicBezTo>
                    <a:pt x="49" y="19"/>
                    <a:pt x="49" y="17"/>
                    <a:pt x="48" y="15"/>
                  </a:cubicBezTo>
                  <a:cubicBezTo>
                    <a:pt x="48" y="13"/>
                    <a:pt x="47" y="11"/>
                    <a:pt x="46" y="10"/>
                  </a:cubicBezTo>
                  <a:cubicBezTo>
                    <a:pt x="45" y="8"/>
                    <a:pt x="44" y="6"/>
                    <a:pt x="42" y="5"/>
                  </a:cubicBezTo>
                  <a:cubicBezTo>
                    <a:pt x="40" y="3"/>
                    <a:pt x="38" y="2"/>
                    <a:pt x="35" y="1"/>
                  </a:cubicBezTo>
                  <a:cubicBezTo>
                    <a:pt x="32" y="0"/>
                    <a:pt x="28" y="0"/>
                    <a:pt x="25" y="0"/>
                  </a:cubicBezTo>
                  <a:cubicBezTo>
                    <a:pt x="21" y="0"/>
                    <a:pt x="18" y="0"/>
                    <a:pt x="15" y="1"/>
                  </a:cubicBezTo>
                  <a:cubicBezTo>
                    <a:pt x="12" y="2"/>
                    <a:pt x="9" y="4"/>
                    <a:pt x="6" y="6"/>
                  </a:cubicBezTo>
                  <a:cubicBezTo>
                    <a:pt x="4" y="8"/>
                    <a:pt x="2" y="11"/>
                    <a:pt x="1" y="14"/>
                  </a:cubicBezTo>
                  <a:cubicBezTo>
                    <a:pt x="0" y="16"/>
                    <a:pt x="0" y="19"/>
                    <a:pt x="0" y="23"/>
                  </a:cubicBezTo>
                  <a:cubicBezTo>
                    <a:pt x="0" y="26"/>
                    <a:pt x="0" y="29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55226" y="6650252"/>
            <a:ext cx="2133600" cy="200053"/>
          </a:xfrm>
          <a:prstGeom prst="rect">
            <a:avLst/>
          </a:prstGeom>
          <a:noFill/>
        </p:spPr>
        <p:txBody>
          <a:bodyPr vert="horz" lIns="91436" tIns="45719" rIns="91436" bIns="45719" rtlCol="0" anchor="ctr">
            <a:sp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/>
            <a:r>
              <a:rPr lang="en-US" sz="7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©2018 MFMER  |  3769885-</a:t>
            </a:r>
            <a:fld id="{D445C29B-035B-48ED-941F-A66A11A8A322}" type="slidenum">
              <a:rPr lang="en-US" sz="7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 lvl="0" algn="r"/>
              <a:t>‹#›</a:t>
            </a:fld>
            <a:endParaRPr lang="en-US" sz="7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5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5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yo Reduced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218883" y="1673352"/>
            <a:ext cx="975106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55454" y="1"/>
            <a:ext cx="10677919" cy="1371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6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8882" y="2743200"/>
            <a:ext cx="9753177" cy="1371600"/>
          </a:xfrm>
        </p:spPr>
        <p:txBody>
          <a:bodyPr tIns="0" bIns="0" anchor="b" anchorCtr="0"/>
          <a:lstStyle>
            <a:lvl1pPr algn="l">
              <a:defRPr sz="43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18882" y="4114800"/>
            <a:ext cx="9753177" cy="685800"/>
          </a:xfrm>
        </p:spPr>
        <p:txBody>
          <a:bodyPr tIns="0" bIns="243797" anchor="t" anchorCtr="0"/>
          <a:lstStyle>
            <a:lvl1pPr marL="0" indent="0">
              <a:buNone/>
              <a:defRPr sz="2700" b="0">
                <a:solidFill>
                  <a:schemeClr val="bg2"/>
                </a:solidFill>
              </a:defRPr>
            </a:lvl1pPr>
            <a:lvl2pPr marL="4572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7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96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62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4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93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3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454" y="1371601"/>
            <a:ext cx="5241448" cy="46355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371601"/>
            <a:ext cx="5237386" cy="46355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55454" y="1"/>
            <a:ext cx="10677919" cy="1371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60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5454" y="1371601"/>
            <a:ext cx="5241448" cy="80467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454" y="2174876"/>
            <a:ext cx="5241448" cy="3832224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754" y="1371601"/>
            <a:ext cx="5241619" cy="80467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6"/>
            <a:ext cx="5241619" cy="3832224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9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454" y="1"/>
            <a:ext cx="10677919" cy="1371600"/>
          </a:xfrm>
          <a:prstGeom prst="rect">
            <a:avLst/>
          </a:prstGeom>
        </p:spPr>
        <p:txBody>
          <a:bodyPr vert="horz" lIns="0" tIns="45724" rIns="0" bIns="45724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454" y="1371601"/>
            <a:ext cx="10677919" cy="4635500"/>
          </a:xfrm>
          <a:prstGeom prst="rect">
            <a:avLst/>
          </a:prstGeom>
        </p:spPr>
        <p:txBody>
          <a:bodyPr vert="horz" lIns="0" tIns="228621" rIns="0" bIns="45724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755454" y="6172200"/>
            <a:ext cx="10677919" cy="457200"/>
          </a:xfrm>
          <a:prstGeom prst="rect">
            <a:avLst/>
          </a:prstGeom>
        </p:spPr>
        <p:txBody>
          <a:bodyPr vert="horz" lIns="0" tIns="45724" rIns="0" bIns="0" rtlCol="0" anchor="t" anchorCtr="0"/>
          <a:lstStyle>
            <a:lvl1pPr algn="r">
              <a:lnSpc>
                <a:spcPct val="90000"/>
              </a:lnSpc>
              <a:defRPr sz="12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9344766" y="6657947"/>
            <a:ext cx="2844059" cy="200055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/>
                </a:solidFill>
              </a:rPr>
              <a:t>©2016 MFMER  |  Slide-</a:t>
            </a:r>
            <a:fld id="{D445C29B-035B-48ED-941F-A66A11A8A322}" type="slidenum">
              <a:rPr lang="en-US" sz="700" smtClean="0">
                <a:solidFill>
                  <a:schemeClr val="tx1"/>
                </a:solidFill>
              </a:rPr>
              <a:pPr lvl="0"/>
              <a:t>‹#›</a:t>
            </a:fld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055226" y="6650252"/>
            <a:ext cx="2133600" cy="200053"/>
          </a:xfrm>
          <a:prstGeom prst="rect">
            <a:avLst/>
          </a:prstGeom>
          <a:noFill/>
        </p:spPr>
        <p:txBody>
          <a:bodyPr vert="horz" lIns="91436" tIns="45719" rIns="91436" bIns="45719" rtlCol="0" anchor="ctr">
            <a:sp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/>
            <a:r>
              <a:rPr lang="en-US" sz="700" dirty="0">
                <a:solidFill>
                  <a:schemeClr val="tx1">
                    <a:lumMod val="75000"/>
                  </a:schemeClr>
                </a:solidFill>
              </a:rPr>
              <a:t>©2018 MFMER  |  3769885-</a:t>
            </a:r>
            <a:fld id="{D445C29B-035B-48ED-941F-A66A11A8A322}" type="slidenum">
              <a:rPr lang="en-US" sz="700" smtClean="0">
                <a:solidFill>
                  <a:schemeClr val="tx1">
                    <a:lumMod val="75000"/>
                  </a:schemeClr>
                </a:solidFill>
              </a:rPr>
              <a:pPr lvl="0" algn="r"/>
              <a:t>‹#›</a:t>
            </a:fld>
            <a:endParaRPr lang="en-US" sz="7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81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62" r:id="rId3"/>
    <p:sldLayoutId id="2147483675" r:id="rId4"/>
    <p:sldLayoutId id="2147483673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9" r:id="rId14"/>
    <p:sldLayoutId id="2147483671" r:id="rId15"/>
    <p:sldLayoutId id="214748367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84" rtl="0" eaLnBrk="1" latinLnBrk="0" hangingPunct="1">
        <a:lnSpc>
          <a:spcPct val="90000"/>
        </a:lnSpc>
        <a:spcBef>
          <a:spcPct val="0"/>
        </a:spcBef>
        <a:buNone/>
        <a:defRPr sz="29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21" indent="-228621" algn="l" defTabSz="914484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Font typeface="Arial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692214" indent="-234971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105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347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588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2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1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5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8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09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2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6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microsoft.com/office/2007/relationships/hdphoto" Target="../media/hdphoto3.wdp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norgan.andrew@mayo.edu" TargetMode="External"/><Relationship Id="rId2" Type="http://schemas.openxmlformats.org/officeDocument/2006/relationships/hyperlink" Target="mailto:juskewitch.justin@mayo.edu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/>
          <p:cNvSpPr txBox="1">
            <a:spLocks/>
          </p:cNvSpPr>
          <p:nvPr/>
        </p:nvSpPr>
        <p:spPr>
          <a:xfrm>
            <a:off x="772168" y="5199379"/>
            <a:ext cx="9753318" cy="57657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685983" rtl="0" eaLnBrk="1" latinLnBrk="0" hangingPunct="1">
              <a:lnSpc>
                <a:spcPct val="90000"/>
              </a:lnSpc>
              <a:spcBef>
                <a:spcPts val="1125"/>
              </a:spcBef>
              <a:buClr>
                <a:schemeClr val="accent3"/>
              </a:buClr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9251" indent="-176259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00B0B9"/>
              </a:buClr>
            </a:pPr>
            <a:r>
              <a:rPr lang="en-US" sz="2100" dirty="0"/>
              <a:t>Justin Juskewitch MD, PhD; Andrew Norgan </a:t>
            </a:r>
            <a:r>
              <a:rPr lang="en-US" sz="2100" dirty="0" smtClean="0"/>
              <a:t>MD, PhD</a:t>
            </a:r>
            <a:endParaRPr lang="en-US" sz="1300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772168" y="3637057"/>
            <a:ext cx="9751060" cy="16618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4400" b="1" dirty="0">
                <a:solidFill>
                  <a:schemeClr val="tx1"/>
                </a:solidFill>
              </a:rPr>
              <a:t>Platelet Transfusion Management </a:t>
            </a:r>
            <a:r>
              <a:rPr lang="en-US" sz="4400" b="1" dirty="0" smtClean="0">
                <a:solidFill>
                  <a:schemeClr val="tx1"/>
                </a:solidFill>
              </a:rPr>
              <a:t>using </a:t>
            </a:r>
            <a:r>
              <a:rPr lang="en-US" sz="4400" b="1" dirty="0">
                <a:solidFill>
                  <a:schemeClr val="tx1"/>
                </a:solidFill>
              </a:rPr>
              <a:t>R and the </a:t>
            </a:r>
            <a:r>
              <a:rPr lang="en-US" sz="4400" b="1" dirty="0" err="1">
                <a:solidFill>
                  <a:schemeClr val="tx1"/>
                </a:solidFill>
              </a:rPr>
              <a:t>Tidyverse</a:t>
            </a:r>
            <a:endParaRPr lang="en-US" sz="4400" b="1" dirty="0">
              <a:solidFill>
                <a:schemeClr val="tx1"/>
              </a:solidFill>
            </a:endParaRPr>
          </a:p>
          <a:p>
            <a:pPr>
              <a:lnSpc>
                <a:spcPct val="70000"/>
              </a:lnSpc>
            </a:pPr>
            <a:endParaRPr lang="en-US" sz="2000" b="1" dirty="0" smtClean="0">
              <a:solidFill>
                <a:schemeClr val="accent2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3200" b="1" dirty="0" smtClean="0">
                <a:solidFill>
                  <a:schemeClr val="accent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Web-based </a:t>
            </a:r>
            <a:r>
              <a:rPr lang="en-US" sz="3200" b="1" dirty="0">
                <a:solidFill>
                  <a:schemeClr val="accent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Clinical Decision Support</a:t>
            </a:r>
          </a:p>
          <a:p>
            <a:pPr>
              <a:lnSpc>
                <a:spcPct val="70000"/>
              </a:lnSpc>
            </a:pP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72168" y="5815748"/>
            <a:ext cx="9753318" cy="5765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983" rtl="0" eaLnBrk="1" latinLnBrk="0" hangingPunct="1">
              <a:lnSpc>
                <a:spcPct val="90000"/>
              </a:lnSpc>
              <a:spcBef>
                <a:spcPts val="1125"/>
              </a:spcBef>
              <a:buClr>
                <a:schemeClr val="accent3"/>
              </a:buClr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9251" indent="-176259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00B0B9"/>
              </a:buClr>
            </a:pPr>
            <a:r>
              <a:rPr lang="en-US" sz="1600" dirty="0" err="1">
                <a:solidFill>
                  <a:schemeClr val="accent2"/>
                </a:solidFill>
              </a:rPr>
              <a:t>rstudio</a:t>
            </a:r>
            <a:r>
              <a:rPr lang="en-US" sz="1600" dirty="0">
                <a:solidFill>
                  <a:schemeClr val="accent2"/>
                </a:solidFill>
              </a:rPr>
              <a:t>::</a:t>
            </a:r>
            <a:r>
              <a:rPr lang="en-US" sz="1600" dirty="0" err="1">
                <a:solidFill>
                  <a:schemeClr val="accent2"/>
                </a:solidFill>
              </a:rPr>
              <a:t>conf</a:t>
            </a:r>
            <a:endParaRPr lang="en-US" sz="1600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buClr>
                <a:srgbClr val="00B0B9"/>
              </a:buClr>
            </a:pPr>
            <a:r>
              <a:rPr lang="en-US" sz="1600" dirty="0">
                <a:solidFill>
                  <a:schemeClr val="accent2"/>
                </a:solidFill>
              </a:rPr>
              <a:t>January 30, 2020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772168" y="2659803"/>
            <a:ext cx="5665055" cy="57657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685983" rtl="0" eaLnBrk="1" latinLnBrk="0" hangingPunct="1">
              <a:lnSpc>
                <a:spcPct val="90000"/>
              </a:lnSpc>
              <a:spcBef>
                <a:spcPts val="1125"/>
              </a:spcBef>
              <a:buClr>
                <a:schemeClr val="accent3"/>
              </a:buClr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9251" indent="-176259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00B0B9"/>
              </a:buClr>
            </a:pPr>
            <a:r>
              <a:rPr lang="en-US" sz="1900" b="1" dirty="0"/>
              <a:t> </a:t>
            </a:r>
            <a:r>
              <a:rPr lang="en-US" sz="1900" b="1" cap="all" dirty="0"/>
              <a:t>Division of Transfusion Medicine</a:t>
            </a:r>
            <a:endParaRPr lang="en-US" sz="1200" b="1" cap="all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425440" y="2926080"/>
            <a:ext cx="676338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0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B4672-E433-124A-8021-1B9B4C2F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#4: Retrieve Platelet / Recipient Data in Real-Time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162648-26CF-1849-90FE-9CCC59CA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Requirements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Dynamic </a:t>
            </a:r>
            <a:r>
              <a:rPr lang="en-US" sz="2400" dirty="0"/>
              <a:t>data (real-time retrieval)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Draw </a:t>
            </a:r>
            <a:r>
              <a:rPr lang="en-US" sz="2400" dirty="0"/>
              <a:t>platelet </a:t>
            </a:r>
            <a:r>
              <a:rPr lang="en-US" sz="2400" dirty="0" smtClean="0"/>
              <a:t>inventory or donor data </a:t>
            </a:r>
            <a:r>
              <a:rPr lang="en-US" sz="2400" dirty="0"/>
              <a:t>from Tableau API</a:t>
            </a:r>
          </a:p>
          <a:p>
            <a:pPr marL="0" indent="0">
              <a:buNone/>
            </a:pPr>
            <a:r>
              <a:rPr lang="en-US" sz="2400" dirty="0"/>
              <a:t>	Draw patient data from DART API (institutional R package)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Solution: </a:t>
            </a:r>
            <a:r>
              <a:rPr lang="en-US" sz="2400" dirty="0" err="1"/>
              <a:t>httr</a:t>
            </a:r>
            <a:r>
              <a:rPr lang="en-US" sz="2400" dirty="0"/>
              <a:t> package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9" y="5533923"/>
            <a:ext cx="10525734" cy="94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85" y="4847273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6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388"/>
            <a:ext cx="12201829" cy="566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83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B70329-7EA2-664A-8BCA-EE629844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#5: Long Data Query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0D6F85-CEEC-9649-A961-A42E71E5C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Requirements:</a:t>
            </a:r>
          </a:p>
          <a:p>
            <a:pPr marL="0" indent="0">
              <a:buNone/>
            </a:pPr>
            <a:r>
              <a:rPr lang="en-US" sz="2400" dirty="0"/>
              <a:t>	Shorten query time (multiple data queries)</a:t>
            </a:r>
          </a:p>
          <a:p>
            <a:pPr marL="0" indent="0">
              <a:buNone/>
            </a:pPr>
            <a:r>
              <a:rPr lang="en-US" sz="2400" dirty="0"/>
              <a:t>	Cannot change query source or path (multiple systems along way)</a:t>
            </a:r>
          </a:p>
          <a:p>
            <a:pPr marL="0" indent="0">
              <a:buNone/>
            </a:pPr>
            <a:r>
              <a:rPr lang="en-US" sz="2400" dirty="0"/>
              <a:t>Solution: </a:t>
            </a:r>
            <a:r>
              <a:rPr lang="en-US" sz="2400" dirty="0" smtClean="0"/>
              <a:t>future </a:t>
            </a:r>
            <a:r>
              <a:rPr lang="en-US" sz="2400" dirty="0"/>
              <a:t>package</a:t>
            </a:r>
          </a:p>
          <a:p>
            <a:pPr marL="0" indent="0">
              <a:buNone/>
            </a:pPr>
            <a:r>
              <a:rPr lang="en-US" sz="2400" dirty="0"/>
              <a:t>	Run required data queries in parallel (asynchronous)	</a:t>
            </a:r>
          </a:p>
          <a:p>
            <a:pPr marL="0" indent="0">
              <a:buNone/>
            </a:pPr>
            <a:r>
              <a:rPr lang="en-US" sz="2400" dirty="0"/>
              <a:t>	Overall query time = longest single query time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00" y="5155325"/>
            <a:ext cx="11706828" cy="101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43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9BF3B-05C4-BB44-94F3-F54B3F7A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#6: Populate Controlled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DC41F2-1E49-0843-BA84-8A3D47AD2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Requirements:</a:t>
            </a:r>
          </a:p>
          <a:p>
            <a:pPr marL="0" indent="0">
              <a:buNone/>
            </a:pPr>
            <a:r>
              <a:rPr lang="en-US" sz="2400" dirty="0"/>
              <a:t>	Required controlled documentation forms</a:t>
            </a:r>
          </a:p>
          <a:p>
            <a:pPr marL="0" indent="0">
              <a:buNone/>
            </a:pPr>
            <a:r>
              <a:rPr lang="en-US" sz="2400" dirty="0"/>
              <a:t>	Populate with patient/inventory/donor data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Solution: officer package (Word document templates)</a:t>
            </a:r>
          </a:p>
          <a:p>
            <a:pPr marL="0" indent="0">
              <a:buNone/>
            </a:pPr>
            <a:r>
              <a:rPr lang="en-US" sz="2400" dirty="0" smtClean="0"/>
              <a:t>               </a:t>
            </a:r>
            <a:r>
              <a:rPr lang="en-US" sz="2400" dirty="0" err="1" smtClean="0"/>
              <a:t>f</a:t>
            </a:r>
            <a:r>
              <a:rPr lang="en-US" sz="2400" dirty="0" err="1" smtClean="0"/>
              <a:t>lextable</a:t>
            </a:r>
            <a:r>
              <a:rPr lang="en-US" sz="2400" dirty="0" smtClean="0"/>
              <a:t> </a:t>
            </a:r>
            <a:r>
              <a:rPr lang="en-US" sz="2400" dirty="0"/>
              <a:t>package (Generate exact Word table formats)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809" y="1607575"/>
            <a:ext cx="2335651" cy="262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63" y="4869787"/>
            <a:ext cx="8620521" cy="170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41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464B211-7872-C648-A855-03CA4DC204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r="3052"/>
          <a:stretch/>
        </p:blipFill>
        <p:spPr>
          <a:xfrm>
            <a:off x="188210" y="1583152"/>
            <a:ext cx="5906202" cy="457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53F367E-F82E-8447-9563-15DD223E55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r="2995"/>
          <a:stretch/>
        </p:blipFill>
        <p:spPr>
          <a:xfrm>
            <a:off x="6094412" y="1583152"/>
            <a:ext cx="5957006" cy="457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48B2B27-1A01-9E4E-B334-9E59976010C8}"/>
              </a:ext>
            </a:extLst>
          </p:cNvPr>
          <p:cNvSpPr/>
          <p:nvPr/>
        </p:nvSpPr>
        <p:spPr>
          <a:xfrm>
            <a:off x="2086374" y="6273798"/>
            <a:ext cx="21098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Controlled Document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F3B3038-67CB-8E47-8008-09C43E6A93FA}"/>
              </a:ext>
            </a:extLst>
          </p:cNvPr>
          <p:cNvSpPr/>
          <p:nvPr/>
        </p:nvSpPr>
        <p:spPr>
          <a:xfrm>
            <a:off x="8143012" y="6265122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Application Output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309BF3B-05C4-BB44-94F3-F54B3F7A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54" y="1"/>
            <a:ext cx="10677919" cy="1371600"/>
          </a:xfrm>
        </p:spPr>
        <p:txBody>
          <a:bodyPr/>
          <a:lstStyle/>
          <a:p>
            <a:r>
              <a:rPr lang="en-US" dirty="0" smtClean="0"/>
              <a:t>Head-to-Head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3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CCC8F3-D9EB-2C47-866B-F667A024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#7: Deploy New Application for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829FAF-E0BF-4049-88A5-B4073EE91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Requirements:</a:t>
            </a:r>
          </a:p>
          <a:p>
            <a:pPr marL="0" indent="0">
              <a:buNone/>
            </a:pPr>
            <a:r>
              <a:rPr lang="en-US" sz="2400" dirty="0"/>
              <a:t>	Institutional LDAP access control</a:t>
            </a:r>
          </a:p>
          <a:p>
            <a:pPr marL="0" indent="0">
              <a:buNone/>
            </a:pPr>
            <a:r>
              <a:rPr lang="en-US" sz="2400" dirty="0" smtClean="0"/>
              <a:t>	Available </a:t>
            </a:r>
            <a:r>
              <a:rPr lang="en-US" sz="2400" dirty="0"/>
              <a:t>across enterprise </a:t>
            </a:r>
            <a:r>
              <a:rPr lang="en-US" sz="2400" dirty="0"/>
              <a:t>	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One </a:t>
            </a:r>
            <a:r>
              <a:rPr lang="en-US" sz="2400" dirty="0"/>
              <a:t>click </a:t>
            </a:r>
            <a:r>
              <a:rPr lang="en-US" sz="2400" dirty="0" smtClean="0"/>
              <a:t>deployment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Solution: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 </a:t>
            </a:r>
            <a:r>
              <a:rPr lang="en-US" sz="2400" dirty="0"/>
              <a:t>connect server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648" y="4099036"/>
            <a:ext cx="7330544" cy="262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Task Completion Time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450243"/>
              </p:ext>
            </p:extLst>
          </p:nvPr>
        </p:nvGraphicFramePr>
        <p:xfrm>
          <a:off x="427097" y="1371599"/>
          <a:ext cx="11761728" cy="5192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017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Number of Incompatible Units/Donors Presented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474839"/>
              </p:ext>
            </p:extLst>
          </p:nvPr>
        </p:nvGraphicFramePr>
        <p:xfrm>
          <a:off x="272956" y="1371598"/>
          <a:ext cx="1176172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52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Number of Reservation Form Errors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336667"/>
              </p:ext>
            </p:extLst>
          </p:nvPr>
        </p:nvGraphicFramePr>
        <p:xfrm>
          <a:off x="272956" y="1371598"/>
          <a:ext cx="11761728" cy="5324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99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71F25F-3DFE-1643-88DE-B0B66EC8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Amazing Community and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CEF54-813E-8349-8620-56DB5FE61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55" y="1608083"/>
            <a:ext cx="4163386" cy="439901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Software packages to solve each problem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Flexibility to build an API interface when needed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Deployment tools made application easily available and secure for users</a:t>
            </a:r>
          </a:p>
        </p:txBody>
      </p:sp>
      <p:pic>
        <p:nvPicPr>
          <p:cNvPr id="5" name="Picture 4" descr="C:\Users\m001407\AppData\Local\Microsoft\Windows\INetCache\IE\9MIU148B\doctor_who___the_eleventh_doctor_by_supersmash3ds-d7hfegc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072" y="4812791"/>
            <a:ext cx="1071624" cy="16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696" y="6136252"/>
            <a:ext cx="463825" cy="347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107D0451-E9CE-C343-BA79-051BEABC2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55" y="2132914"/>
            <a:ext cx="1964471" cy="109683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00DD8BFD-62D4-E045-B881-A3C8E351E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51" y="2029848"/>
            <a:ext cx="1320800" cy="15367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B7A1036-4702-5F4A-83AE-50AF5C19DD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91" y="3191414"/>
            <a:ext cx="1325921" cy="15367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1D687F29-37C6-D74E-A5D0-64D02AEF43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89" y="3206594"/>
            <a:ext cx="1325674" cy="1536700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xmlns="" id="{BD437731-62EA-BE43-B1C2-195207E2E7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90" y="2029848"/>
            <a:ext cx="1505978" cy="1505978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A55188C-8C8D-584E-8EA9-91F2D7BFF6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46" y="1990444"/>
            <a:ext cx="1320800" cy="1536700"/>
          </a:xfrm>
          <a:prstGeom prst="rect">
            <a:avLst/>
          </a:prstGeom>
        </p:spPr>
      </p:pic>
      <p:pic>
        <p:nvPicPr>
          <p:cNvPr id="25" name="Picture 24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xmlns="" id="{E0A1BA02-C39D-AD46-8C48-A04457E750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893" b="97521" l="0" r="96154">
                        <a14:foregroundMark x1="21635" y1="15702" x2="21635" y2="15702"/>
                        <a14:foregroundMark x1="45673" y1="2893" x2="96154" y2="23967"/>
                        <a14:foregroundMark x1="94712" y1="26860" x2="94712" y2="26860"/>
                        <a14:foregroundMark x1="95192" y1="28512" x2="95192" y2="72727"/>
                        <a14:foregroundMark x1="96154" y1="75207" x2="44712" y2="97521"/>
                        <a14:foregroundMark x1="49038" y1="97521" x2="0" y2="7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147" y="3191414"/>
            <a:ext cx="1294395" cy="1505978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30EEBD07-2F75-9E4F-8BCB-3A32D34138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18" y="3206593"/>
            <a:ext cx="1325674" cy="1524525"/>
          </a:xfrm>
          <a:prstGeom prst="rect">
            <a:avLst/>
          </a:prstGeom>
        </p:spPr>
      </p:pic>
      <p:pic>
        <p:nvPicPr>
          <p:cNvPr id="26" name="Picture 25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xmlns="" id="{98EB261B-ECFD-454C-9032-759D38FB41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893" b="97521" l="0" r="96154">
                        <a14:foregroundMark x1="21635" y1="15702" x2="21635" y2="15702"/>
                        <a14:foregroundMark x1="45673" y1="2893" x2="96154" y2="23967"/>
                        <a14:foregroundMark x1="94712" y1="26860" x2="94712" y2="26860"/>
                        <a14:foregroundMark x1="95192" y1="28512" x2="95192" y2="72727"/>
                        <a14:foregroundMark x1="96154" y1="75207" x2="44712" y2="97521"/>
                        <a14:foregroundMark x1="49038" y1="97521" x2="0" y2="7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59" y="2045209"/>
            <a:ext cx="1294395" cy="1505978"/>
          </a:xfrm>
          <a:prstGeom prst="rect">
            <a:avLst/>
          </a:prstGeom>
          <a:noFill/>
        </p:spPr>
      </p:pic>
      <p:pic>
        <p:nvPicPr>
          <p:cNvPr id="27" name="Picture 26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xmlns="" id="{D148D156-6D48-334B-A5E3-8F6047D60E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893" b="97521" l="0" r="96154">
                        <a14:foregroundMark x1="21635" y1="15702" x2="21635" y2="15702"/>
                        <a14:foregroundMark x1="45673" y1="2893" x2="96154" y2="23967"/>
                        <a14:foregroundMark x1="94712" y1="26860" x2="94712" y2="26860"/>
                        <a14:foregroundMark x1="95192" y1="28512" x2="95192" y2="72727"/>
                        <a14:foregroundMark x1="96154" y1="75207" x2="44712" y2="97521"/>
                        <a14:foregroundMark x1="49038" y1="97521" x2="0" y2="71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919" y="3203218"/>
            <a:ext cx="1294395" cy="15059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29A8FB7-ABA8-5249-9CF2-B15198A0FE5B}"/>
              </a:ext>
            </a:extLst>
          </p:cNvPr>
          <p:cNvSpPr txBox="1"/>
          <p:nvPr/>
        </p:nvSpPr>
        <p:spPr>
          <a:xfrm>
            <a:off x="10024009" y="2598143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9F10CCA-5350-D340-9DC6-28F6668F6D2B}"/>
              </a:ext>
            </a:extLst>
          </p:cNvPr>
          <p:cNvSpPr txBox="1"/>
          <p:nvPr/>
        </p:nvSpPr>
        <p:spPr>
          <a:xfrm>
            <a:off x="9550597" y="3710774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httr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C5F11F8-7539-F143-810B-D4BAE64EB97C}"/>
              </a:ext>
            </a:extLst>
          </p:cNvPr>
          <p:cNvSpPr txBox="1"/>
          <p:nvPr/>
        </p:nvSpPr>
        <p:spPr>
          <a:xfrm>
            <a:off x="10759373" y="363304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Many 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Others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9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3402DC-185E-9E41-8EED-A06DDEFC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Platelets: A Limited and Expensive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9F1FEA-B56F-C149-BD89-56075157E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Central role in blood clotting</a:t>
            </a:r>
          </a:p>
          <a:p>
            <a:pPr marL="0" indent="0">
              <a:buNone/>
            </a:pPr>
            <a:r>
              <a:rPr lang="en-US" sz="2400" dirty="0"/>
              <a:t>Trauma and oncology patients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1-2 hours of donor’s time</a:t>
            </a:r>
          </a:p>
          <a:p>
            <a:pPr marL="0" indent="0">
              <a:buNone/>
            </a:pPr>
            <a:r>
              <a:rPr lang="en-US" sz="2400" dirty="0"/>
              <a:t>Good for 5 days after collection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Only 1-2 day supply across nation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6" y="1966682"/>
            <a:ext cx="5746156" cy="3237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1073" y="530435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Picture courtesy of CDC</a:t>
            </a:r>
          </a:p>
        </p:txBody>
      </p:sp>
    </p:spTree>
    <p:extLst>
      <p:ext uri="{BB962C8B-B14F-4D97-AF65-F5344CB8AC3E}">
        <p14:creationId xmlns:p14="http://schemas.microsoft.com/office/powerpoint/2010/main" val="27270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 flipH="1">
            <a:off x="5425440" y="2926080"/>
            <a:ext cx="676338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772168" y="3032389"/>
            <a:ext cx="9751060" cy="16618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4300" b="1" dirty="0">
                <a:solidFill>
                  <a:schemeClr val="tx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</a:p>
          <a:p>
            <a:pPr>
              <a:lnSpc>
                <a:spcPct val="70000"/>
              </a:lnSpc>
            </a:pPr>
            <a:r>
              <a:rPr lang="en-US" sz="3200" b="1" dirty="0">
                <a:solidFill>
                  <a:schemeClr val="accent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QUESTIONS AND DISCUSSION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772169" y="2659803"/>
            <a:ext cx="4763590" cy="57657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685983" rtl="0" eaLnBrk="1" latinLnBrk="0" hangingPunct="1">
              <a:lnSpc>
                <a:spcPct val="90000"/>
              </a:lnSpc>
              <a:spcBef>
                <a:spcPts val="1125"/>
              </a:spcBef>
              <a:buClr>
                <a:schemeClr val="accent3"/>
              </a:buClr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9251" indent="-176259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00B0B9"/>
              </a:buClr>
            </a:pPr>
            <a:r>
              <a:rPr lang="en-US" sz="1900" b="1" cap="all" dirty="0"/>
              <a:t> Division of Transfusion Medicine</a:t>
            </a:r>
            <a:endParaRPr lang="en-US" sz="1200" b="1" cap="all" dirty="0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772168" y="5199379"/>
            <a:ext cx="9753318" cy="57657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685983" rtl="0" eaLnBrk="1" latinLnBrk="0" hangingPunct="1">
              <a:lnSpc>
                <a:spcPct val="90000"/>
              </a:lnSpc>
              <a:spcBef>
                <a:spcPts val="1125"/>
              </a:spcBef>
              <a:buClr>
                <a:schemeClr val="accent3"/>
              </a:buClr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9251" indent="-176259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00B0B9"/>
              </a:buClr>
            </a:pPr>
            <a:r>
              <a:rPr lang="en-US" sz="2100" dirty="0"/>
              <a:t>Justin Juskewitch MD, </a:t>
            </a:r>
            <a:r>
              <a:rPr lang="en-US" sz="2100" dirty="0" smtClean="0"/>
              <a:t>PhD; Andrew Norgan MD, PhD</a:t>
            </a:r>
            <a:endParaRPr lang="en-US" sz="1300" dirty="0"/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772168" y="5815748"/>
            <a:ext cx="9753318" cy="5765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983" rtl="0" eaLnBrk="1" latinLnBrk="0" hangingPunct="1">
              <a:lnSpc>
                <a:spcPct val="90000"/>
              </a:lnSpc>
              <a:spcBef>
                <a:spcPts val="1125"/>
              </a:spcBef>
              <a:buClr>
                <a:schemeClr val="accent3"/>
              </a:buClr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9251" indent="-176259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tx2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00B0B9"/>
              </a:buClr>
            </a:pPr>
            <a:r>
              <a:rPr lang="en-US" sz="1600" dirty="0" smtClean="0">
                <a:solidFill>
                  <a:schemeClr val="accent2"/>
                </a:solidFill>
                <a:hlinkClick r:id="rId2"/>
              </a:rPr>
              <a:t>juskewitch.justin@mayo.edu</a:t>
            </a:r>
            <a:r>
              <a:rPr lang="en-US" sz="1600" dirty="0" smtClean="0">
                <a:solidFill>
                  <a:schemeClr val="accent2"/>
                </a:solidFill>
              </a:rPr>
              <a:t>; </a:t>
            </a:r>
            <a:r>
              <a:rPr lang="en-US" sz="1600" dirty="0" smtClean="0">
                <a:solidFill>
                  <a:schemeClr val="accent2"/>
                </a:solidFill>
                <a:hlinkClick r:id="rId3"/>
              </a:rPr>
              <a:t>norgan.andrew@mayo.edu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endParaRPr 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Product for the Right </a:t>
            </a:r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975" lvl="1" indent="0">
              <a:buNone/>
            </a:pPr>
            <a:endParaRPr lang="en-US" sz="2400" dirty="0"/>
          </a:p>
          <a:p>
            <a:pPr marL="53975" lvl="1" indent="0">
              <a:buNone/>
            </a:pPr>
            <a:r>
              <a:rPr lang="en-US" sz="2400" dirty="0"/>
              <a:t>Some patients have platelet antibodies (HLA)</a:t>
            </a:r>
          </a:p>
          <a:p>
            <a:pPr marL="53975" lvl="1" indent="0">
              <a:buNone/>
            </a:pPr>
            <a:r>
              <a:rPr lang="en-US" sz="2400" dirty="0"/>
              <a:t>	-  Caused by pregnancy or past transfusion</a:t>
            </a:r>
          </a:p>
          <a:p>
            <a:pPr marL="53975" lvl="1" indent="0">
              <a:buNone/>
            </a:pPr>
            <a:r>
              <a:rPr lang="en-US" sz="2400" dirty="0"/>
              <a:t>	-  Cause platelet destruction immediately</a:t>
            </a:r>
          </a:p>
          <a:p>
            <a:pPr marL="53975" lvl="1" indent="0">
              <a:buNone/>
            </a:pPr>
            <a:endParaRPr lang="en-US" sz="2400" dirty="0"/>
          </a:p>
          <a:p>
            <a:pPr marL="53975" lvl="1" indent="0">
              <a:buNone/>
            </a:pPr>
            <a:r>
              <a:rPr lang="en-US" sz="2400" dirty="0"/>
              <a:t>Donors have 4 “flavors” of platelet HLA molecules</a:t>
            </a:r>
          </a:p>
          <a:p>
            <a:pPr marL="53975" lvl="1" indent="0">
              <a:buNone/>
            </a:pPr>
            <a:endParaRPr lang="en-US" sz="2400" dirty="0"/>
          </a:p>
          <a:p>
            <a:pPr marL="53975" lvl="1" indent="0">
              <a:buNone/>
            </a:pPr>
            <a:r>
              <a:rPr lang="en-US" sz="2400" dirty="0"/>
              <a:t>Avoidance of HLA </a:t>
            </a:r>
            <a:r>
              <a:rPr lang="en-US" sz="2400" dirty="0" smtClean="0"/>
              <a:t>antibodies</a:t>
            </a:r>
            <a:endParaRPr lang="en-US" sz="2400" dirty="0"/>
          </a:p>
          <a:p>
            <a:pPr marL="53975" lvl="1" indent="0">
              <a:buNone/>
            </a:pPr>
            <a:r>
              <a:rPr lang="en-US" sz="2400" dirty="0"/>
              <a:t>	- Reduce number of platelet transfusions</a:t>
            </a:r>
          </a:p>
          <a:p>
            <a:pPr marL="53975" lvl="1" indent="0">
              <a:buNone/>
            </a:pPr>
            <a:r>
              <a:rPr lang="en-US" sz="2400" dirty="0"/>
              <a:t>	- Stop and prevent patient bleeding</a:t>
            </a:r>
          </a:p>
          <a:p>
            <a:pPr marL="53975" lvl="1" indent="0">
              <a:buNone/>
            </a:pPr>
            <a:r>
              <a:rPr lang="en-US" sz="2400" dirty="0"/>
              <a:t>	- Decrease medical costs</a:t>
            </a:r>
          </a:p>
          <a:p>
            <a:pPr marL="53975" lvl="1" indent="0">
              <a:buNone/>
            </a:pPr>
            <a:endParaRPr lang="en-US" sz="2400" dirty="0"/>
          </a:p>
          <a:p>
            <a:pPr marL="53975" lvl="1" indent="0">
              <a:buNone/>
            </a:pPr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8602946" y="1866595"/>
            <a:ext cx="678426" cy="33921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06204" y="2759484"/>
            <a:ext cx="678426" cy="33921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566141" y="3728715"/>
            <a:ext cx="678426" cy="33921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515973" y="4624214"/>
            <a:ext cx="678426" cy="33921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8458587" y="1301733"/>
            <a:ext cx="242404" cy="331640"/>
            <a:chOff x="9765936" y="1715036"/>
            <a:chExt cx="404608" cy="47635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918336" y="1717493"/>
              <a:ext cx="0" cy="33183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992079" y="1715036"/>
              <a:ext cx="0" cy="33183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9765936" y="2040706"/>
              <a:ext cx="152400" cy="15068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87679" y="2033611"/>
              <a:ext cx="182865" cy="15777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4" name="TextBox 1023"/>
          <p:cNvSpPr txBox="1"/>
          <p:nvPr/>
        </p:nvSpPr>
        <p:spPr>
          <a:xfrm>
            <a:off x="8395998" y="160146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019876" y="159971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A2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111518" y="1307469"/>
            <a:ext cx="242404" cy="331640"/>
            <a:chOff x="9765936" y="1715036"/>
            <a:chExt cx="404608" cy="476353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9918336" y="1717493"/>
              <a:ext cx="0" cy="33183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992079" y="1715036"/>
              <a:ext cx="0" cy="33183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9765936" y="2040706"/>
              <a:ext cx="152400" cy="15068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987679" y="2033611"/>
              <a:ext cx="182865" cy="15777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1200514" y="2253052"/>
            <a:ext cx="242404" cy="331640"/>
            <a:chOff x="9765936" y="1715036"/>
            <a:chExt cx="404608" cy="476353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9918336" y="1717493"/>
              <a:ext cx="0" cy="33183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92079" y="1715036"/>
              <a:ext cx="0" cy="33183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9765936" y="2040706"/>
              <a:ext cx="152400" cy="15068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9987679" y="2033611"/>
              <a:ext cx="182865" cy="15777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9272073" y="4323660"/>
            <a:ext cx="242404" cy="331640"/>
            <a:chOff x="9765936" y="1715036"/>
            <a:chExt cx="404608" cy="476353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9918336" y="1717493"/>
              <a:ext cx="0" cy="33183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9992079" y="1715036"/>
              <a:ext cx="0" cy="33183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9765936" y="2040706"/>
              <a:ext cx="152400" cy="150683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9987679" y="2033611"/>
              <a:ext cx="182865" cy="15777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/>
          <p:cNvSpPr txBox="1"/>
          <p:nvPr/>
        </p:nvSpPr>
        <p:spPr>
          <a:xfrm>
            <a:off x="8386826" y="21921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060776" y="218589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B35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203720" y="2551003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108197" y="256316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217368" y="3055493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033039" y="305549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B44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212707" y="348307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114564" y="3496718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A68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132586" y="403649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B13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128212" y="403649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B44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199092" y="438467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020198" y="4371029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A24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200827" y="486413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1062337" y="4881539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B51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8566141" y="5538860"/>
            <a:ext cx="678426" cy="33921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8212707" y="52932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114564" y="530686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A32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132586" y="5846636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B27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128212" y="5846636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B62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 flipV="1">
            <a:off x="11184630" y="3342483"/>
            <a:ext cx="242404" cy="331640"/>
            <a:chOff x="9765936" y="1715036"/>
            <a:chExt cx="404608" cy="476353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9918336" y="1717493"/>
              <a:ext cx="0" cy="33183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9992079" y="1715036"/>
              <a:ext cx="0" cy="331839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>
              <a:off x="9765936" y="2040706"/>
              <a:ext cx="152400" cy="150683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9987679" y="2033611"/>
              <a:ext cx="182865" cy="15777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flipV="1">
            <a:off x="10273569" y="5145616"/>
            <a:ext cx="242404" cy="331640"/>
            <a:chOff x="9765936" y="1715036"/>
            <a:chExt cx="404608" cy="476353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9918336" y="1717493"/>
              <a:ext cx="0" cy="331839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9992079" y="1715036"/>
              <a:ext cx="0" cy="331839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>
              <a:off x="9765936" y="2040706"/>
              <a:ext cx="152400" cy="150683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9987679" y="2033611"/>
              <a:ext cx="182865" cy="15777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 flipV="1">
            <a:off x="8458587" y="2459344"/>
            <a:ext cx="242404" cy="331640"/>
            <a:chOff x="9765936" y="1715036"/>
            <a:chExt cx="404608" cy="476353"/>
          </a:xfrm>
        </p:grpSpPr>
        <p:cxnSp>
          <p:nvCxnSpPr>
            <p:cNvPr id="113" name="Straight Connector 112"/>
            <p:cNvCxnSpPr/>
            <p:nvPr/>
          </p:nvCxnSpPr>
          <p:spPr>
            <a:xfrm>
              <a:off x="9918336" y="1717493"/>
              <a:ext cx="0" cy="331839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9992079" y="1715036"/>
              <a:ext cx="0" cy="331839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9765936" y="2040706"/>
              <a:ext cx="152400" cy="150683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9987679" y="2033611"/>
              <a:ext cx="182865" cy="15777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8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m001407\AppData\Local\Microsoft\Windows\INetCache\IE\DARWNUKC\blood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9" y="826448"/>
            <a:ext cx="484866" cy="75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684744"/>
            <a:ext cx="12203573" cy="786172"/>
          </a:xfrm>
        </p:spPr>
        <p:txBody>
          <a:bodyPr/>
          <a:lstStyle/>
          <a:p>
            <a:pPr marL="0" lvl="1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Computers are good at this kind of thing…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i="1" dirty="0"/>
              <a:t>How to do it with only limited application programming experience?</a:t>
            </a:r>
          </a:p>
        </p:txBody>
      </p:sp>
      <p:pic>
        <p:nvPicPr>
          <p:cNvPr id="22" name="Picture 4" descr="C:\Users\m001407\AppData\Local\Microsoft\Windows\INetCache\IE\OTVXX1WF\Crystal_folder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9" y="3868462"/>
            <a:ext cx="683661" cy="75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54060" y="530827"/>
            <a:ext cx="1348598" cy="493947"/>
          </a:xfrm>
          <a:prstGeom prst="rect">
            <a:avLst/>
          </a:prstGeom>
          <a:noFill/>
        </p:spPr>
        <p:txBody>
          <a:bodyPr wrap="square" lIns="184370" tIns="92185" rIns="184370" bIns="92185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TM LIS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4060" y="3459271"/>
            <a:ext cx="1405722" cy="493947"/>
          </a:xfrm>
          <a:prstGeom prst="rect">
            <a:avLst/>
          </a:prstGeom>
          <a:noFill/>
        </p:spPr>
        <p:txBody>
          <a:bodyPr wrap="square" lIns="184370" tIns="92185" rIns="184370" bIns="92185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EHR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7795" y="2136631"/>
            <a:ext cx="2334180" cy="1294166"/>
          </a:xfrm>
          <a:prstGeom prst="rect">
            <a:avLst/>
          </a:prstGeom>
        </p:spPr>
        <p:txBody>
          <a:bodyPr wrap="square" lIns="184370" tIns="92185" rIns="184370" bIns="92185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ABO/Rh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HLA Typing (4)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Unit Information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Donor Information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6142" y="5051876"/>
            <a:ext cx="2424530" cy="1017167"/>
          </a:xfrm>
          <a:prstGeom prst="rect">
            <a:avLst/>
          </a:prstGeom>
        </p:spPr>
        <p:txBody>
          <a:bodyPr wrap="square" lIns="184370" tIns="92185" rIns="184370" bIns="92185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ABO/Rh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HLA Antibody (~50)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HLA Typing (4)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7335" y="69162"/>
            <a:ext cx="218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Data Sources</a:t>
            </a:r>
          </a:p>
        </p:txBody>
      </p:sp>
      <p:pic>
        <p:nvPicPr>
          <p:cNvPr id="30" name="Picture 2" descr="C:\Users\m001407\AppData\Local\Microsoft\Windows\INetCache\IE\9MIU148B\119px-Gnome-fs-server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8" y="990650"/>
            <a:ext cx="1062750" cy="119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m001407\AppData\Local\Microsoft\Windows\INetCache\IE\9MIU148B\119px-Gnome-fs-server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32" y="3921521"/>
            <a:ext cx="1062750" cy="119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197768" y="101972"/>
            <a:ext cx="2802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Reservation Form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340665" y="3818086"/>
            <a:ext cx="2516576" cy="1848164"/>
          </a:xfrm>
          <a:prstGeom prst="rect">
            <a:avLst/>
          </a:prstGeom>
        </p:spPr>
        <p:txBody>
          <a:bodyPr wrap="square" lIns="184370" tIns="92185" rIns="184370" bIns="92185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Recipient Name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Recipient MRN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Recipient Location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Recipient ABO/Rh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Unit Information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Donor Information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768" y="680942"/>
            <a:ext cx="3063814" cy="344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044852" y="1559115"/>
            <a:ext cx="1990604" cy="555502"/>
          </a:xfrm>
          <a:prstGeom prst="rect">
            <a:avLst/>
          </a:prstGeom>
          <a:noFill/>
        </p:spPr>
        <p:txBody>
          <a:bodyPr wrap="none" lIns="184370" tIns="92185" rIns="184370" bIns="92185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TM Trainee</a:t>
            </a:r>
          </a:p>
        </p:txBody>
      </p:sp>
      <p:pic>
        <p:nvPicPr>
          <p:cNvPr id="36" name="Picture 4" descr="C:\Users\m001407\AppData\Local\Microsoft\Windows\INetCache\IE\9MIU148B\doctor_who___the_eleventh_doctor_by_supersmash3ds-d7hfegc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85" y="2182619"/>
            <a:ext cx="1500538" cy="233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53" y="4198675"/>
            <a:ext cx="558006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>
            <a:off x="2267398" y="1641165"/>
            <a:ext cx="2718462" cy="1544487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67398" y="3459271"/>
            <a:ext cx="2718462" cy="1156917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903307" y="2182619"/>
            <a:ext cx="2294461" cy="1191631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663882" y="4591428"/>
            <a:ext cx="2769308" cy="1017167"/>
          </a:xfrm>
          <a:prstGeom prst="rect">
            <a:avLst/>
          </a:prstGeom>
        </p:spPr>
        <p:txBody>
          <a:bodyPr wrap="square" lIns="184370" tIns="92185" rIns="184370" bIns="92185">
            <a:spAutoFit/>
          </a:bodyPr>
          <a:lstStyle/>
          <a:p>
            <a:pPr algn="ctr"/>
            <a:r>
              <a:rPr lang="en-US" sz="1800" i="1" dirty="0">
                <a:solidFill>
                  <a:schemeClr val="bg1"/>
                </a:solidFill>
              </a:rPr>
              <a:t>What is compatible?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</a:rPr>
              <a:t>What is most similar?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</a:rPr>
              <a:t>What is expiring?</a:t>
            </a:r>
          </a:p>
        </p:txBody>
      </p:sp>
    </p:spTree>
    <p:extLst>
      <p:ext uri="{BB962C8B-B14F-4D97-AF65-F5344CB8AC3E}">
        <p14:creationId xmlns:p14="http://schemas.microsoft.com/office/powerpoint/2010/main" val="25376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#1: Need an Application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Requirements:</a:t>
            </a:r>
          </a:p>
          <a:p>
            <a:pPr marL="0" indent="0">
              <a:buNone/>
            </a:pPr>
            <a:r>
              <a:rPr lang="en-US" sz="2400" dirty="0"/>
              <a:t>	Web-based</a:t>
            </a:r>
          </a:p>
          <a:p>
            <a:pPr marL="0" indent="0">
              <a:buNone/>
            </a:pPr>
            <a:r>
              <a:rPr lang="en-US" sz="2400" dirty="0"/>
              <a:t>	Data analytics</a:t>
            </a:r>
          </a:p>
          <a:p>
            <a:pPr marL="0" indent="0">
              <a:buNone/>
            </a:pPr>
            <a:r>
              <a:rPr lang="en-US" sz="2400" dirty="0"/>
              <a:t>	Interactive</a:t>
            </a:r>
          </a:p>
          <a:p>
            <a:pPr marL="0" indent="0">
              <a:buNone/>
            </a:pPr>
            <a:r>
              <a:rPr lang="en-US" sz="2400" dirty="0"/>
              <a:t>	Open source (free)</a:t>
            </a:r>
          </a:p>
          <a:p>
            <a:pPr marL="0" indent="0">
              <a:buNone/>
            </a:pPr>
            <a:r>
              <a:rPr lang="en-US" sz="2400" dirty="0"/>
              <a:t>	Ample training materials</a:t>
            </a:r>
          </a:p>
          <a:p>
            <a:pPr marL="0" indent="0">
              <a:buNone/>
            </a:pPr>
            <a:r>
              <a:rPr lang="en-US" sz="2400" dirty="0"/>
              <a:t>No formal computer programming training (limited Python and R experience)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Solution: Shiny framework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B7A1036-4702-5F4A-83AE-50AF5C19D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27" y="1706155"/>
            <a:ext cx="2235984" cy="2591434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107D0451-E9CE-C343-BA79-051BEABC2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09" y="2132912"/>
            <a:ext cx="2915686" cy="16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345" y="1837008"/>
            <a:ext cx="7927228" cy="398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#2: Need a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Requirements:</a:t>
            </a:r>
          </a:p>
          <a:p>
            <a:pPr marL="0" indent="0">
              <a:buNone/>
            </a:pPr>
            <a:r>
              <a:rPr lang="en-US" sz="2400" dirty="0" smtClean="0"/>
              <a:t>	Shiny </a:t>
            </a:r>
            <a:r>
              <a:rPr lang="en-US" sz="2400" dirty="0"/>
              <a:t>compatible</a:t>
            </a:r>
          </a:p>
          <a:p>
            <a:pPr marL="0" indent="0">
              <a:buNone/>
            </a:pPr>
            <a:r>
              <a:rPr lang="en-US" sz="2400" dirty="0"/>
              <a:t>	Ample training </a:t>
            </a:r>
            <a:r>
              <a:rPr lang="en-US" sz="2400" dirty="0" smtClean="0"/>
              <a:t>materials</a:t>
            </a:r>
            <a:r>
              <a:rPr lang="en-US" sz="2400" dirty="0"/>
              <a:t>	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Graphical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Intuitive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Guide </a:t>
            </a:r>
            <a:r>
              <a:rPr lang="en-US" sz="2400" dirty="0"/>
              <a:t>user input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/>
              <a:t>Default </a:t>
            </a:r>
            <a:r>
              <a:rPr lang="en-US" sz="2400" dirty="0" smtClean="0"/>
              <a:t>proof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Solution: </a:t>
            </a:r>
            <a:r>
              <a:rPr lang="en-US" sz="2400" dirty="0" err="1"/>
              <a:t>s</a:t>
            </a:r>
            <a:r>
              <a:rPr lang="en-US" sz="2400" dirty="0" err="1" smtClean="0"/>
              <a:t>hinydashboard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28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&#10;&#10;Description automatically generated">
            <a:extLst>
              <a:ext uri="{FF2B5EF4-FFF2-40B4-BE49-F238E27FC236}">
                <a16:creationId xmlns:a16="http://schemas.microsoft.com/office/drawing/2014/main" xmlns="" id="{2A38B033-D3B5-DF46-B4BF-40E82F7F8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F0D361-2DE3-FF4A-9D4C-DF58752D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#3: View and Manipulate Data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ADAA62-A35A-094A-93BF-9837ECFC6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Requirements:</a:t>
            </a:r>
          </a:p>
          <a:p>
            <a:pPr marL="0" indent="0">
              <a:buNone/>
            </a:pPr>
            <a:r>
              <a:rPr lang="en-US" sz="2400" dirty="0"/>
              <a:t>	Display data tables in </a:t>
            </a:r>
            <a:r>
              <a:rPr lang="en-US" sz="2400" dirty="0" err="1" smtClean="0"/>
              <a:t>shinydashboard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Remove </a:t>
            </a:r>
            <a:r>
              <a:rPr lang="en-US" sz="2400" dirty="0"/>
              <a:t>rows (incompatible inventory / donors)</a:t>
            </a:r>
          </a:p>
          <a:p>
            <a:pPr marL="0" indent="0">
              <a:buNone/>
            </a:pPr>
            <a:r>
              <a:rPr lang="en-US" sz="2400" dirty="0"/>
              <a:t>	Create columns (platelet match </a:t>
            </a:r>
            <a:r>
              <a:rPr lang="en-US" sz="2400" dirty="0" smtClean="0"/>
              <a:t>degree </a:t>
            </a:r>
            <a:r>
              <a:rPr lang="en-US" sz="2400" dirty="0"/>
              <a:t>formulas)</a:t>
            </a:r>
          </a:p>
          <a:p>
            <a:pPr marL="0" indent="0">
              <a:buNone/>
            </a:pPr>
            <a:r>
              <a:rPr lang="en-US" sz="2400" dirty="0"/>
              <a:t>	Sort data (expiration date, platelet match </a:t>
            </a:r>
            <a:r>
              <a:rPr lang="en-US" sz="2400" dirty="0" smtClean="0"/>
              <a:t>degree)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400" dirty="0"/>
              <a:t>Solution: DT </a:t>
            </a:r>
            <a:r>
              <a:rPr lang="en-US" sz="2400" dirty="0" smtClean="0"/>
              <a:t>package</a:t>
            </a:r>
            <a:endParaRPr lang="en-US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82" y="5092263"/>
            <a:ext cx="10083217" cy="161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88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12945B3-C0F2-5642-BECC-CF00391C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04" y="0"/>
            <a:ext cx="922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hrain Widescreen 2015">
  <a:themeElements>
    <a:clrScheme name="Custom 3">
      <a:dk1>
        <a:sysClr val="windowText" lastClr="000000"/>
      </a:dk1>
      <a:lt1>
        <a:sysClr val="window" lastClr="FFFFFF"/>
      </a:lt1>
      <a:dk2>
        <a:srgbClr val="003DA5"/>
      </a:dk2>
      <a:lt2>
        <a:srgbClr val="CECAC6"/>
      </a:lt2>
      <a:accent1>
        <a:srgbClr val="003DA5"/>
      </a:accent1>
      <a:accent2>
        <a:srgbClr val="48B9C7"/>
      </a:accent2>
      <a:accent3>
        <a:srgbClr val="008896"/>
      </a:accent3>
      <a:accent4>
        <a:srgbClr val="9F978F"/>
      </a:accent4>
      <a:accent5>
        <a:srgbClr val="43B02A"/>
      </a:accent5>
      <a:accent6>
        <a:srgbClr val="FE5000"/>
      </a:accent6>
      <a:hlink>
        <a:srgbClr val="7F7F7F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c-darkbluetexture-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Bahrain Widescreen 2015</Template>
  <TotalTime>4867</TotalTime>
  <Words>382</Words>
  <Application>Microsoft Office PowerPoint</Application>
  <PresentationFormat>Custom</PresentationFormat>
  <Paragraphs>170</Paragraphs>
  <Slides>20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Bahrain Widescreen 2015</vt:lpstr>
      <vt:lpstr>PowerPoint Presentation</vt:lpstr>
      <vt:lpstr>Platelets: A Limited and Expensive Resource</vt:lpstr>
      <vt:lpstr>Right Product for the Right Patient</vt:lpstr>
      <vt:lpstr>PowerPoint Presentation</vt:lpstr>
      <vt:lpstr>Challenge #1: Need an Application</vt:lpstr>
      <vt:lpstr>Challenge #2: Need a User Interface</vt:lpstr>
      <vt:lpstr>PowerPoint Presentation</vt:lpstr>
      <vt:lpstr>Challenge #3: View and Manipulate Data Tables</vt:lpstr>
      <vt:lpstr>PowerPoint Presentation</vt:lpstr>
      <vt:lpstr>Challenge #4: Retrieve Platelet / Recipient Data in Real-Time</vt:lpstr>
      <vt:lpstr>PowerPoint Presentation</vt:lpstr>
      <vt:lpstr>Challenge #5: Long Data Query Times</vt:lpstr>
      <vt:lpstr>Challenge #6: Populate Controlled Documentation</vt:lpstr>
      <vt:lpstr>Head-to-Head Comparison</vt:lpstr>
      <vt:lpstr>Challenge #7: Deploy New Application for Use</vt:lpstr>
      <vt:lpstr>Median Task Completion Time</vt:lpstr>
      <vt:lpstr>Maximum Number of Incompatible Units/Donors Presented</vt:lpstr>
      <vt:lpstr>Maximum Number of Reservation Form Errors</vt:lpstr>
      <vt:lpstr>R: Amazing Community and Flexibility</vt:lpstr>
      <vt:lpstr>PowerPoint Presentation</vt:lpstr>
    </vt:vector>
  </TitlesOfParts>
  <Company>Mayo Clinic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 Presentation Subtitle Here</dc:title>
  <dc:creator>Rich G Kubichek</dc:creator>
  <dc:description>v2.15</dc:description>
  <cp:lastModifiedBy>Juskewitch, Justin E., M.D., Ph.D.</cp:lastModifiedBy>
  <cp:revision>239</cp:revision>
  <dcterms:created xsi:type="dcterms:W3CDTF">2016-12-15T17:54:38Z</dcterms:created>
  <dcterms:modified xsi:type="dcterms:W3CDTF">2020-01-30T17:07:10Z</dcterms:modified>
</cp:coreProperties>
</file>